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13" r:id="rId2"/>
  </p:sldMasterIdLst>
  <p:notesMasterIdLst>
    <p:notesMasterId r:id="rId27"/>
  </p:notesMasterIdLst>
  <p:sldIdLst>
    <p:sldId id="259" r:id="rId3"/>
    <p:sldId id="321" r:id="rId4"/>
    <p:sldId id="283" r:id="rId5"/>
    <p:sldId id="339" r:id="rId6"/>
    <p:sldId id="263" r:id="rId7"/>
    <p:sldId id="278" r:id="rId8"/>
    <p:sldId id="335" r:id="rId9"/>
    <p:sldId id="365" r:id="rId10"/>
    <p:sldId id="364" r:id="rId11"/>
    <p:sldId id="366" r:id="rId12"/>
    <p:sldId id="260" r:id="rId13"/>
    <p:sldId id="375" r:id="rId14"/>
    <p:sldId id="269" r:id="rId15"/>
    <p:sldId id="367" r:id="rId16"/>
    <p:sldId id="368" r:id="rId17"/>
    <p:sldId id="369" r:id="rId18"/>
    <p:sldId id="340" r:id="rId19"/>
    <p:sldId id="373" r:id="rId20"/>
    <p:sldId id="294" r:id="rId21"/>
    <p:sldId id="303" r:id="rId22"/>
    <p:sldId id="376" r:id="rId23"/>
    <p:sldId id="371" r:id="rId24"/>
    <p:sldId id="374" r:id="rId25"/>
    <p:sldId id="3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eeti Ramaraj" initials="PR" lastIdx="16" clrIdx="0">
    <p:extLst>
      <p:ext uri="{19B8F6BF-5375-455C-9EA6-DF929625EA0E}">
        <p15:presenceInfo xmlns:p15="http://schemas.microsoft.com/office/powerpoint/2012/main" userId="2ac8abbf8995da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4" autoAdjust="0"/>
    <p:restoredTop sz="69636" autoAdjust="0"/>
  </p:normalViewPr>
  <p:slideViewPr>
    <p:cSldViewPr snapToGrid="0">
      <p:cViewPr varScale="1">
        <p:scale>
          <a:sx n="46" d="100"/>
          <a:sy n="46" d="100"/>
        </p:scale>
        <p:origin x="1302" y="42"/>
      </p:cViewPr>
      <p:guideLst/>
    </p:cSldViewPr>
  </p:slideViewPr>
  <p:outlineViewPr>
    <p:cViewPr>
      <p:scale>
        <a:sx n="33" d="100"/>
        <a:sy n="33" d="100"/>
      </p:scale>
      <p:origin x="0" y="-21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Summer-Soar-sem2\mturk-vizstudy-results\september-study\analysis-part-2\accuracy-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24183194590521"/>
          <c:y val="3.7693385747125698E-2"/>
          <c:w val="0.4456854004042482"/>
          <c:h val="0.7358153274545739"/>
        </c:manualLayout>
      </c:layout>
      <c:barChart>
        <c:barDir val="col"/>
        <c:grouping val="clustered"/>
        <c:varyColors val="0"/>
        <c:ser>
          <c:idx val="0"/>
          <c:order val="0"/>
          <c:tx>
            <c:strRef>
              <c:f>Ignore!$Y$36</c:f>
              <c:strCache>
                <c:ptCount val="1"/>
                <c:pt idx="0">
                  <c:v>None</c:v>
                </c:pt>
              </c:strCache>
            </c:strRef>
          </c:tx>
          <c:spPr>
            <a:solidFill>
              <a:srgbClr val="66C2A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9C8-4284-88ED-27814464277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Transparency condition</c:v>
              </c:pt>
            </c:strLit>
          </c:cat>
          <c:val>
            <c:numRef>
              <c:f>Ignore!$Y$37</c:f>
              <c:numCache>
                <c:formatCode>General</c:formatCode>
                <c:ptCount val="1"/>
                <c:pt idx="0">
                  <c:v>28.91</c:v>
                </c:pt>
              </c:numCache>
            </c:numRef>
          </c:val>
          <c:extLst>
            <c:ext xmlns:c16="http://schemas.microsoft.com/office/drawing/2014/chart" uri="{C3380CC4-5D6E-409C-BE32-E72D297353CC}">
              <c16:uniqueId val="{00000001-A9C8-4284-88ED-278144642773}"/>
            </c:ext>
          </c:extLst>
        </c:ser>
        <c:ser>
          <c:idx val="1"/>
          <c:order val="1"/>
          <c:tx>
            <c:strRef>
              <c:f>Ignore!$Z$36</c:f>
              <c:strCache>
                <c:ptCount val="1"/>
                <c:pt idx="0">
                  <c:v>Q-A</c:v>
                </c:pt>
              </c:strCache>
            </c:strRef>
          </c:tx>
          <c:spPr>
            <a:solidFill>
              <a:srgbClr val="FC8D6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Lit>
              <c:ptCount val="1"/>
              <c:pt idx="0">
                <c:v>Transparency condition</c:v>
              </c:pt>
            </c:strLit>
          </c:cat>
          <c:val>
            <c:numRef>
              <c:f>Ignore!$Z$37</c:f>
              <c:numCache>
                <c:formatCode>General</c:formatCode>
                <c:ptCount val="1"/>
                <c:pt idx="0">
                  <c:v>53.31</c:v>
                </c:pt>
              </c:numCache>
            </c:numRef>
          </c:val>
          <c:extLst>
            <c:ext xmlns:c16="http://schemas.microsoft.com/office/drawing/2014/chart" uri="{C3380CC4-5D6E-409C-BE32-E72D297353CC}">
              <c16:uniqueId val="{00000002-A9C8-4284-88ED-278144642773}"/>
            </c:ext>
          </c:extLst>
        </c:ser>
        <c:ser>
          <c:idx val="2"/>
          <c:order val="2"/>
          <c:tx>
            <c:strRef>
              <c:f>Ignore!$AA$36</c:f>
              <c:strCache>
                <c:ptCount val="1"/>
                <c:pt idx="0">
                  <c:v>Visual</c:v>
                </c:pt>
              </c:strCache>
            </c:strRef>
          </c:tx>
          <c:spPr>
            <a:solidFill>
              <a:srgbClr val="8DA0C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Lit>
              <c:ptCount val="1"/>
              <c:pt idx="0">
                <c:v>Transparency condition</c:v>
              </c:pt>
            </c:strLit>
          </c:cat>
          <c:val>
            <c:numRef>
              <c:f>Ignore!$AA$37</c:f>
              <c:numCache>
                <c:formatCode>General</c:formatCode>
                <c:ptCount val="1"/>
                <c:pt idx="0">
                  <c:v>43.71</c:v>
                </c:pt>
              </c:numCache>
            </c:numRef>
          </c:val>
          <c:extLst>
            <c:ext xmlns:c16="http://schemas.microsoft.com/office/drawing/2014/chart" uri="{C3380CC4-5D6E-409C-BE32-E72D297353CC}">
              <c16:uniqueId val="{00000003-A9C8-4284-88ED-278144642773}"/>
            </c:ext>
          </c:extLst>
        </c:ser>
        <c:ser>
          <c:idx val="3"/>
          <c:order val="3"/>
          <c:tx>
            <c:strRef>
              <c:f>Ignore!$AB$36</c:f>
              <c:strCache>
                <c:ptCount val="1"/>
                <c:pt idx="0">
                  <c:v>Both</c:v>
                </c:pt>
              </c:strCache>
            </c:strRef>
          </c:tx>
          <c:spPr>
            <a:solidFill>
              <a:srgbClr val="E78AC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Lit>
              <c:ptCount val="1"/>
              <c:pt idx="0">
                <c:v>Transparency condition</c:v>
              </c:pt>
            </c:strLit>
          </c:cat>
          <c:val>
            <c:numRef>
              <c:f>Ignore!$AB$37</c:f>
              <c:numCache>
                <c:formatCode>General</c:formatCode>
                <c:ptCount val="1"/>
                <c:pt idx="0">
                  <c:v>55.52</c:v>
                </c:pt>
              </c:numCache>
            </c:numRef>
          </c:val>
          <c:extLst>
            <c:ext xmlns:c16="http://schemas.microsoft.com/office/drawing/2014/chart" uri="{C3380CC4-5D6E-409C-BE32-E72D297353CC}">
              <c16:uniqueId val="{00000004-A9C8-4284-88ED-278144642773}"/>
            </c:ext>
          </c:extLst>
        </c:ser>
        <c:dLbls>
          <c:showLegendKey val="0"/>
          <c:showVal val="0"/>
          <c:showCatName val="0"/>
          <c:showSerName val="0"/>
          <c:showPercent val="0"/>
          <c:showBubbleSize val="0"/>
        </c:dLbls>
        <c:gapWidth val="219"/>
        <c:overlap val="-27"/>
        <c:axId val="-2102763776"/>
        <c:axId val="-2102763232"/>
      </c:barChart>
      <c:catAx>
        <c:axId val="-2102763776"/>
        <c:scaling>
          <c:orientation val="minMax"/>
        </c:scaling>
        <c:delete val="1"/>
        <c:axPos val="b"/>
        <c:title>
          <c:tx>
            <c:rich>
              <a:bodyPr rot="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2000" b="0">
                    <a:solidFill>
                      <a:schemeClr val="tx1"/>
                    </a:solidFill>
                    <a:latin typeface="Calibri" panose="020F0502020204030204" pitchFamily="34" charset="0"/>
                    <a:cs typeface="Calibri" panose="020F0502020204030204" pitchFamily="34" charset="0"/>
                  </a:rPr>
                  <a:t>Transparency condition</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crossAx val="-2102763232"/>
        <c:crosses val="autoZero"/>
        <c:auto val="1"/>
        <c:lblAlgn val="ctr"/>
        <c:lblOffset val="100"/>
        <c:noMultiLvlLbl val="0"/>
      </c:catAx>
      <c:valAx>
        <c:axId val="-2102763232"/>
        <c:scaling>
          <c:orientation val="minMax"/>
          <c:max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sz="2000" b="0">
                    <a:solidFill>
                      <a:schemeClr val="tx1"/>
                    </a:solidFill>
                    <a:latin typeface="Calibri" panose="020F0502020204030204" pitchFamily="34" charset="0"/>
                    <a:cs typeface="Calibri" panose="020F0502020204030204" pitchFamily="34" charset="0"/>
                  </a:rPr>
                  <a:t>Average</a:t>
                </a:r>
                <a:r>
                  <a:rPr lang="en-US" sz="2000" b="0" baseline="0">
                    <a:solidFill>
                      <a:schemeClr val="tx1"/>
                    </a:solidFill>
                    <a:latin typeface="Calibri" panose="020F0502020204030204" pitchFamily="34" charset="0"/>
                    <a:cs typeface="Calibri" panose="020F0502020204030204" pitchFamily="34" charset="0"/>
                  </a:rPr>
                  <a:t> Accuracy (%)</a:t>
                </a:r>
                <a:endParaRPr lang="en-US" sz="2000" b="0">
                  <a:solidFill>
                    <a:schemeClr val="tx1"/>
                  </a:solidFill>
                  <a:latin typeface="Calibri" panose="020F0502020204030204" pitchFamily="34" charset="0"/>
                  <a:cs typeface="Calibri" panose="020F0502020204030204" pitchFamily="34" charset="0"/>
                </a:endParaRPr>
              </a:p>
            </c:rich>
          </c:tx>
          <c:layout>
            <c:manualLayout>
              <c:xMode val="edge"/>
              <c:yMode val="edge"/>
              <c:x val="6.1889683387691991E-2"/>
              <c:y val="0.18496272046294665"/>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02763776"/>
        <c:crosses val="autoZero"/>
        <c:crossBetween val="between"/>
      </c:valAx>
      <c:spPr>
        <a:noFill/>
        <a:ln>
          <a:noFill/>
        </a:ln>
        <a:effectLst/>
      </c:spPr>
    </c:plotArea>
    <c:legend>
      <c:legendPos val="b"/>
      <c:layout>
        <c:manualLayout>
          <c:xMode val="edge"/>
          <c:yMode val="edge"/>
          <c:x val="0.13905356226919904"/>
          <c:y val="0.85841650686167503"/>
          <c:w val="0.45603722299316624"/>
          <c:h val="8.5678416366178525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7C7BA-AFB7-4824-BAB8-A2AB8E45C815}" type="datetimeFigureOut">
              <a:rPr lang="en-US" smtClean="0"/>
              <a:t>6/15/2021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7DFC50-337D-4A63-A89B-345872CF2541}" type="slidenum">
              <a:rPr lang="en-US" smtClean="0"/>
              <a:t>‹#›</a:t>
            </a:fld>
            <a:endParaRPr lang="en-US"/>
          </a:p>
        </p:txBody>
      </p:sp>
    </p:spTree>
    <p:extLst>
      <p:ext uri="{BB962C8B-B14F-4D97-AF65-F5344CB8AC3E}">
        <p14:creationId xmlns:p14="http://schemas.microsoft.com/office/powerpoint/2010/main" val="198794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work in the field</a:t>
            </a:r>
            <a:r>
              <a:rPr lang="en-US" baseline="0"/>
              <a:t> of human robot interaction, and thus here I will be talking about mental models of robots -&gt; specifically </a:t>
            </a:r>
            <a:r>
              <a:rPr lang="en-US"/>
              <a:t>Interactive task learning robots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A8F65-175C-462A-9A14-F24AE6CE0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747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talk about what you did. Say you tried TMs, maybe show a quick graph that it works (say that you test their mental model by asking them to predict knowledge)</a:t>
            </a:r>
          </a:p>
          <a:p>
            <a:endParaRPr lang="en-US" dirty="0"/>
          </a:p>
          <a:p>
            <a:endParaRPr lang="en-US" dirty="0"/>
          </a:p>
          <a:p>
            <a:r>
              <a:rPr lang="en-US" dirty="0"/>
              <a:t>How do we recover from such failures? One way to do it is using transparency mechanisms that an instructor can use to request information from the robot about it </a:t>
            </a:r>
            <a:r>
              <a:rPr lang="en-US" dirty="0" err="1"/>
              <a:t>sknowledge</a:t>
            </a:r>
            <a:r>
              <a:rPr lang="en-US" dirty="0"/>
              <a:t>.</a:t>
            </a:r>
          </a:p>
          <a:p>
            <a:endParaRPr lang="en-US" dirty="0"/>
          </a:p>
        </p:txBody>
      </p:sp>
      <p:sp>
        <p:nvSpPr>
          <p:cNvPr id="4" name="Slide Number Placeholder 3"/>
          <p:cNvSpPr>
            <a:spLocks noGrp="1"/>
          </p:cNvSpPr>
          <p:nvPr>
            <p:ph type="sldNum" sz="quarter" idx="5"/>
          </p:nvPr>
        </p:nvSpPr>
        <p:spPr/>
        <p:txBody>
          <a:bodyPr/>
          <a:lstStyle/>
          <a:p>
            <a:fld id="{42B90280-282C-4178-B442-9D18C5ED035A}" type="slidenum">
              <a:rPr lang="en-US" smtClean="0"/>
              <a:t>11</a:t>
            </a:fld>
            <a:endParaRPr lang="en-US"/>
          </a:p>
        </p:txBody>
      </p:sp>
    </p:spTree>
    <p:extLst>
      <p:ext uri="{BB962C8B-B14F-4D97-AF65-F5344CB8AC3E}">
        <p14:creationId xmlns:p14="http://schemas.microsoft.com/office/powerpoint/2010/main" val="127640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Mary can literally ask the robot, “Can you pick up a mug” or “Do you see a mug”, And in a study I did where people had to use transparency mechanisms to understand why the robot failed, and since one way to measure a person’s mental model is by asking them to predict what happened, we can see that there was significant difference when people had access to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that’s not how people truly interact. What is more likely to happen, is Mary is likely to use a trial and error situation to see where it takes her.</a:t>
            </a:r>
          </a:p>
          <a:p>
            <a:endParaRPr lang="en-US" dirty="0"/>
          </a:p>
        </p:txBody>
      </p:sp>
      <p:sp>
        <p:nvSpPr>
          <p:cNvPr id="4" name="Slide Number Placeholder 3"/>
          <p:cNvSpPr>
            <a:spLocks noGrp="1"/>
          </p:cNvSpPr>
          <p:nvPr>
            <p:ph type="sldNum" sz="quarter" idx="5"/>
          </p:nvPr>
        </p:nvSpPr>
        <p:spPr/>
        <p:txBody>
          <a:bodyPr/>
          <a:lstStyle/>
          <a:p>
            <a:fld id="{E17DFC50-337D-4A63-A89B-345872CF2541}" type="slidenum">
              <a:rPr lang="en-US" smtClean="0"/>
              <a:t>12</a:t>
            </a:fld>
            <a:endParaRPr lang="en-US"/>
          </a:p>
        </p:txBody>
      </p:sp>
    </p:spTree>
    <p:extLst>
      <p:ext uri="{BB962C8B-B14F-4D97-AF65-F5344CB8AC3E}">
        <p14:creationId xmlns:p14="http://schemas.microsoft.com/office/powerpoint/2010/main" val="312243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the instructor can ask what can the robot see, and based on its description, they are able to accurately update their mental model. We conducted studies and determined that these positively contribute to the person’s mental model. </a:t>
            </a:r>
          </a:p>
          <a:p>
            <a:endParaRPr lang="en-US" dirty="0"/>
          </a:p>
          <a:p>
            <a:endParaRPr lang="en-US" dirty="0"/>
          </a:p>
          <a:p>
            <a:r>
              <a:rPr lang="en-US" dirty="0"/>
              <a:t>Prior work has implemented </a:t>
            </a:r>
            <a:r>
              <a:rPr lang="en-US" dirty="0" err="1"/>
              <a:t>tms</a:t>
            </a:r>
            <a:r>
              <a:rPr lang="en-US" dirty="0"/>
              <a:t> to allow instructor access, but here we wanted to study it from the mental model perspective  ---- We wrote a paper discussing this role.</a:t>
            </a:r>
          </a:p>
          <a:p>
            <a:endParaRPr lang="en-US" dirty="0"/>
          </a:p>
          <a:p>
            <a:endParaRPr lang="en-US" dirty="0"/>
          </a:p>
          <a:p>
            <a:endParaRPr lang="en-US" dirty="0"/>
          </a:p>
          <a:p>
            <a:r>
              <a:rPr lang="en-US" dirty="0"/>
              <a:t>So today my talk is going to be about how we implemented specific transparency mechanisms</a:t>
            </a:r>
            <a:r>
              <a:rPr lang="en-US" baseline="0" dirty="0"/>
              <a:t> in order for a non-expert user to be able to identify why the robot failed. Clearly, this is the first crucial step.</a:t>
            </a:r>
          </a:p>
          <a:p>
            <a:endParaRPr lang="en-US" baseline="0" dirty="0"/>
          </a:p>
          <a:p>
            <a:r>
              <a:rPr lang="en-US" baseline="0" dirty="0"/>
              <a:t>How do we quantify this? By using the user’s accuracy and confidence to do the </a:t>
            </a:r>
            <a:r>
              <a:rPr lang="en-US" baseline="0" dirty="0" err="1"/>
              <a:t>same.again</a:t>
            </a:r>
            <a:r>
              <a:rPr lang="en-US" baseline="0" dirty="0"/>
              <a:t>, very little work has looked at just quantifying a person’s mental model when it comes to a robot. We think we ought to take a smaller step approach to this.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3E9A7-4ADF-42A0-A200-6BC99E4963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62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ideal situation, the robot takes this instruction and just runs with it.</a:t>
            </a:r>
          </a:p>
          <a:p>
            <a:endParaRPr lang="en-US" dirty="0"/>
          </a:p>
          <a:p>
            <a:r>
              <a:rPr lang="en-US" dirty="0"/>
              <a:t>However, we are working with non-experts who don’t know what the robot knows. There are many things that can go wrong here.</a:t>
            </a:r>
          </a:p>
          <a:p>
            <a:br>
              <a:rPr lang="en-US" dirty="0"/>
            </a:br>
            <a:r>
              <a:rPr lang="en-US" dirty="0"/>
              <a:t>Does the robot know what a mug is?</a:t>
            </a:r>
          </a:p>
          <a:p>
            <a:r>
              <a:rPr lang="en-US" dirty="0"/>
              <a:t>How does it know where Alice is?</a:t>
            </a:r>
          </a:p>
          <a:p>
            <a:endParaRPr lang="en-US" dirty="0"/>
          </a:p>
          <a:p>
            <a:endParaRPr lang="en-US" dirty="0"/>
          </a:p>
          <a:p>
            <a:r>
              <a:rPr lang="en-US" dirty="0"/>
              <a:t>This is the perfect opportunity to update the person’s mental model. Because what the robot says in this scenario, will help the person understand what the robot is </a:t>
            </a:r>
            <a:r>
              <a:rPr lang="en-US" dirty="0" err="1"/>
              <a:t>currenty</a:t>
            </a:r>
            <a:r>
              <a:rPr lang="en-US" dirty="0"/>
              <a:t> going through.</a:t>
            </a:r>
          </a:p>
        </p:txBody>
      </p:sp>
      <p:sp>
        <p:nvSpPr>
          <p:cNvPr id="4" name="Slide Number Placeholder 3"/>
          <p:cNvSpPr>
            <a:spLocks noGrp="1"/>
          </p:cNvSpPr>
          <p:nvPr>
            <p:ph type="sldNum" sz="quarter" idx="5"/>
          </p:nvPr>
        </p:nvSpPr>
        <p:spPr/>
        <p:txBody>
          <a:bodyPr/>
          <a:lstStyle/>
          <a:p>
            <a:fld id="{E17DFC50-337D-4A63-A89B-345872CF2541}" type="slidenum">
              <a:rPr lang="en-US" smtClean="0"/>
              <a:t>14</a:t>
            </a:fld>
            <a:endParaRPr lang="en-US"/>
          </a:p>
        </p:txBody>
      </p:sp>
    </p:spTree>
    <p:extLst>
      <p:ext uri="{BB962C8B-B14F-4D97-AF65-F5344CB8AC3E}">
        <p14:creationId xmlns:p14="http://schemas.microsoft.com/office/powerpoint/2010/main" val="309766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SO for example, there is a difference between </a:t>
            </a:r>
            <a:r>
              <a:rPr lang="en-US" dirty="0" err="1"/>
              <a:t>nwhen</a:t>
            </a:r>
            <a:r>
              <a:rPr lang="en-US" dirty="0"/>
              <a:t> the robot says “I cannot do that” vs when the robot says “I do not know what coffee is”. Both these responses will evoke different instructions from the person about what to do next. Towards this, I am working on a study </a:t>
            </a:r>
          </a:p>
          <a:p>
            <a:endParaRPr lang="en-US" dirty="0"/>
          </a:p>
          <a:p>
            <a:r>
              <a:rPr lang="en-US" dirty="0"/>
              <a:t>There has been a current study that looks at human-human interact</a:t>
            </a:r>
          </a:p>
          <a:p>
            <a:endParaRPr lang="en-US" dirty="0"/>
          </a:p>
          <a:p>
            <a:r>
              <a:rPr lang="en-US" dirty="0"/>
              <a:t>And the goal is that when these failures occur, using the knowledge that the robot has, and existing social science research to write rules that allow the robot to provide a relevant explanation for the person to move forward.</a:t>
            </a:r>
          </a:p>
        </p:txBody>
      </p:sp>
      <p:sp>
        <p:nvSpPr>
          <p:cNvPr id="4" name="Slide Number Placeholder 3"/>
          <p:cNvSpPr>
            <a:spLocks noGrp="1"/>
          </p:cNvSpPr>
          <p:nvPr>
            <p:ph type="sldNum" sz="quarter" idx="5"/>
          </p:nvPr>
        </p:nvSpPr>
        <p:spPr/>
        <p:txBody>
          <a:bodyPr/>
          <a:lstStyle/>
          <a:p>
            <a:fld id="{E17DFC50-337D-4A63-A89B-345872CF2541}" type="slidenum">
              <a:rPr lang="en-US" smtClean="0"/>
              <a:t>15</a:t>
            </a:fld>
            <a:endParaRPr lang="en-US"/>
          </a:p>
        </p:txBody>
      </p:sp>
    </p:spTree>
    <p:extLst>
      <p:ext uri="{BB962C8B-B14F-4D97-AF65-F5344CB8AC3E}">
        <p14:creationId xmlns:p14="http://schemas.microsoft.com/office/powerpoint/2010/main" val="2286207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I look to existing theories that talk about human-human interaction</a:t>
            </a:r>
          </a:p>
        </p:txBody>
      </p:sp>
      <p:sp>
        <p:nvSpPr>
          <p:cNvPr id="4" name="Slide Number Placeholder 3"/>
          <p:cNvSpPr>
            <a:spLocks noGrp="1"/>
          </p:cNvSpPr>
          <p:nvPr>
            <p:ph type="sldNum" sz="quarter" idx="5"/>
          </p:nvPr>
        </p:nvSpPr>
        <p:spPr/>
        <p:txBody>
          <a:bodyPr/>
          <a:lstStyle/>
          <a:p>
            <a:fld id="{E17DFC50-337D-4A63-A89B-345872CF2541}" type="slidenum">
              <a:rPr lang="en-US" smtClean="0"/>
              <a:t>16</a:t>
            </a:fld>
            <a:endParaRPr lang="en-US"/>
          </a:p>
        </p:txBody>
      </p:sp>
    </p:spTree>
    <p:extLst>
      <p:ext uri="{BB962C8B-B14F-4D97-AF65-F5344CB8AC3E}">
        <p14:creationId xmlns:p14="http://schemas.microsoft.com/office/powerpoint/2010/main" val="331439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such model is SharedPlans, which is a plan-based theory of human dialogue. </a:t>
            </a:r>
          </a:p>
          <a:p>
            <a:r>
              <a:rPr lang="en-US" dirty="0"/>
              <a:t>It posits that each </a:t>
            </a:r>
            <a:r>
              <a:rPr lang="en-US" dirty="0" err="1"/>
              <a:t>participa</a:t>
            </a:r>
            <a:endParaRPr lang="en-US" dirty="0"/>
          </a:p>
          <a:p>
            <a:endParaRPr lang="en-US" dirty="0"/>
          </a:p>
          <a:p>
            <a:r>
              <a:rPr lang="en-US" dirty="0"/>
              <a:t>What this means is that </a:t>
            </a:r>
            <a:r>
              <a:rPr lang="en-US" b="0" i="0" dirty="0">
                <a:effectLst/>
                <a:latin typeface="Arial" panose="020B0604020202020204" pitchFamily="34" charset="0"/>
              </a:rPr>
              <a:t>each utterance can be used to introduce information or request </a:t>
            </a:r>
            <a:r>
              <a:rPr lang="en-US" b="0" i="0" dirty="0" err="1">
                <a:effectLst/>
                <a:latin typeface="Arial" panose="020B0604020202020204" pitchFamily="34" charset="0"/>
              </a:rPr>
              <a:t>informations</a:t>
            </a:r>
            <a:r>
              <a:rPr lang="en-US" b="0" i="0" dirty="0">
                <a:effectLst/>
                <a:latin typeface="Arial" panose="020B0604020202020204" pitchFamily="34" charset="0"/>
              </a:rPr>
              <a:t> </a:t>
            </a:r>
            <a:r>
              <a:rPr lang="en-US" b="0" i="0" dirty="0" err="1">
                <a:effectLst/>
                <a:latin typeface="Arial" panose="020B0604020202020204" pitchFamily="34" charset="0"/>
              </a:rPr>
              <a:t>pecifically</a:t>
            </a:r>
            <a:r>
              <a:rPr lang="en-US" b="0" i="0" dirty="0">
                <a:effectLst/>
                <a:latin typeface="Arial" panose="020B0604020202020204" pitchFamily="34" charset="0"/>
              </a:rPr>
              <a:t> to </a:t>
            </a:r>
            <a:r>
              <a:rPr lang="en-US" b="0" i="0" dirty="0" err="1">
                <a:effectLst/>
                <a:latin typeface="Arial" panose="020B0604020202020204" pitchFamily="34" charset="0"/>
              </a:rPr>
              <a:t>to</a:t>
            </a:r>
            <a:r>
              <a:rPr lang="en-US" b="0" i="0" dirty="0">
                <a:effectLst/>
                <a:latin typeface="Arial" panose="020B0604020202020204" pitchFamily="34" charset="0"/>
              </a:rPr>
              <a:t> update each partner’s mental model either through assimilation of new knowledge or </a:t>
            </a:r>
            <a:r>
              <a:rPr lang="en-US" b="0" i="0" dirty="0" err="1">
                <a:effectLst/>
                <a:latin typeface="Arial" panose="020B0604020202020204" pitchFamily="34" charset="0"/>
              </a:rPr>
              <a:t>confirmationof</a:t>
            </a:r>
            <a:r>
              <a:rPr lang="en-US" b="0" i="0" dirty="0">
                <a:effectLst/>
                <a:latin typeface="Arial" panose="020B0604020202020204" pitchFamily="34" charset="0"/>
              </a:rPr>
              <a:t> existing knowledge</a:t>
            </a:r>
          </a:p>
          <a:p>
            <a:endParaRPr lang="en-US" b="0" i="0" dirty="0">
              <a:effectLst/>
              <a:latin typeface="Arial" panose="020B0604020202020204" pitchFamily="34" charset="0"/>
            </a:endParaRPr>
          </a:p>
          <a:p>
            <a:r>
              <a:rPr lang="en-US" b="0" i="0" dirty="0">
                <a:effectLst/>
                <a:latin typeface="Arial" panose="020B0604020202020204" pitchFamily="34" charset="0"/>
              </a:rPr>
              <a:t>But this is a theory for human-human interactions. Does this actually apply to human robot interaction</a:t>
            </a:r>
          </a:p>
        </p:txBody>
      </p:sp>
      <p:sp>
        <p:nvSpPr>
          <p:cNvPr id="4" name="Slide Number Placeholder 3"/>
          <p:cNvSpPr>
            <a:spLocks noGrp="1"/>
          </p:cNvSpPr>
          <p:nvPr>
            <p:ph type="sldNum" sz="quarter" idx="5"/>
          </p:nvPr>
        </p:nvSpPr>
        <p:spPr/>
        <p:txBody>
          <a:bodyPr/>
          <a:lstStyle/>
          <a:p>
            <a:fld id="{E0533788-D241-4B4F-B06A-B1752E0C8684}" type="slidenum">
              <a:rPr lang="en-US" smtClean="0"/>
              <a:t>17</a:t>
            </a:fld>
            <a:endParaRPr lang="en-US"/>
          </a:p>
        </p:txBody>
      </p:sp>
    </p:spTree>
    <p:extLst>
      <p:ext uri="{BB962C8B-B14F-4D97-AF65-F5344CB8AC3E}">
        <p14:creationId xmlns:p14="http://schemas.microsoft.com/office/powerpoint/2010/main" val="277163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I conducted as a part of my internship, where people were asked to teach a learning agent to build, we characterized different aspects of human teaching which can be found in this paper that will be published in the RO-MAN conference. But the relevant part for today, is that we found that human instructions are intentional!</a:t>
            </a:r>
          </a:p>
          <a:p>
            <a:endParaRPr lang="en-US" dirty="0"/>
          </a:p>
          <a:p>
            <a:r>
              <a:rPr lang="en-US" dirty="0"/>
              <a:t>And in our study, we were able to find these 5 intentions. These are by no means exhaustive, but they provide a great starting point to incorporate a SharedPlans-like theory. </a:t>
            </a:r>
          </a:p>
        </p:txBody>
      </p:sp>
      <p:sp>
        <p:nvSpPr>
          <p:cNvPr id="4" name="Slide Number Placeholder 3"/>
          <p:cNvSpPr>
            <a:spLocks noGrp="1"/>
          </p:cNvSpPr>
          <p:nvPr>
            <p:ph type="sldNum" sz="quarter" idx="5"/>
          </p:nvPr>
        </p:nvSpPr>
        <p:spPr/>
        <p:txBody>
          <a:bodyPr/>
          <a:lstStyle/>
          <a:p>
            <a:fld id="{E17DFC50-337D-4A63-A89B-345872CF2541}" type="slidenum">
              <a:rPr lang="en-US" smtClean="0"/>
              <a:t>18</a:t>
            </a:fld>
            <a:endParaRPr lang="en-US"/>
          </a:p>
        </p:txBody>
      </p:sp>
    </p:spTree>
    <p:extLst>
      <p:ext uri="{BB962C8B-B14F-4D97-AF65-F5344CB8AC3E}">
        <p14:creationId xmlns:p14="http://schemas.microsoft.com/office/powerpoint/2010/main" val="326548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order to do this effectively, i.e. so that the robot can provide relevant information to the person, </a:t>
            </a:r>
            <a:r>
              <a:rPr lang="en-US" b="0" i="0" dirty="0">
                <a:effectLst/>
                <a:latin typeface="Arial" panose="020B0604020202020204" pitchFamily="34" charset="0"/>
              </a:rPr>
              <a:t>To update someone else’s beliefs, you need to have a good model of their beliefs in the first place.</a:t>
            </a:r>
          </a:p>
          <a:p>
            <a:r>
              <a:rPr lang="en-US" dirty="0"/>
              <a:t> It’s important that the robot has some model of the human intends to, for our purposes, from a teaching perspective. It can gain access to the person’s goals, intentions and knowledge in the teaching scenario. This can initially start of as general expectations such as don’t repeat information etc. But over time the hope is that the robot can also intentionally learn the person’s preferences, and their word usages in order to match language to make this teaching process even more effective.</a:t>
            </a:r>
          </a:p>
          <a:p>
            <a:endParaRPr lang="en-US" dirty="0"/>
          </a:p>
          <a:p>
            <a:r>
              <a:rPr lang="en-US" dirty="0"/>
              <a:t>The idea is to have increasing personalization based on additional interaction.</a:t>
            </a:r>
          </a:p>
          <a:p>
            <a:endParaRPr lang="en-US" dirty="0"/>
          </a:p>
          <a:p>
            <a:r>
              <a:rPr lang="en-US" dirty="0"/>
              <a:t>But this is asking for a lot. Actually recognizing the intent of all instructions is a really big problem. Interestingly enough, in a study</a:t>
            </a:r>
          </a:p>
        </p:txBody>
      </p:sp>
      <p:sp>
        <p:nvSpPr>
          <p:cNvPr id="4" name="Slide Number Placeholder 3"/>
          <p:cNvSpPr>
            <a:spLocks noGrp="1"/>
          </p:cNvSpPr>
          <p:nvPr>
            <p:ph type="sldNum" sz="quarter" idx="5"/>
          </p:nvPr>
        </p:nvSpPr>
        <p:spPr/>
        <p:txBody>
          <a:bodyPr/>
          <a:lstStyle/>
          <a:p>
            <a:fld id="{42B90280-282C-4178-B442-9D18C5ED035A}" type="slidenum">
              <a:rPr lang="en-US" smtClean="0"/>
              <a:t>19</a:t>
            </a:fld>
            <a:endParaRPr lang="en-US"/>
          </a:p>
        </p:txBody>
      </p:sp>
    </p:spTree>
    <p:extLst>
      <p:ext uri="{BB962C8B-B14F-4D97-AF65-F5344CB8AC3E}">
        <p14:creationId xmlns:p14="http://schemas.microsoft.com/office/powerpoint/2010/main" val="96675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highly simplified version of the ITL robot Rosie’s architecture I am going to be focusing on the interaction module.</a:t>
            </a:r>
          </a:p>
          <a:p>
            <a:r>
              <a:rPr lang="en-US" dirty="0"/>
              <a:t>This then goes to the SharedPlans-based interaction module that takes into account the environment and the task knowledge it has.</a:t>
            </a:r>
          </a:p>
          <a:p>
            <a:r>
              <a:rPr lang="en-US" dirty="0"/>
              <a:t>Currently, Rosie’s language understanding is stilted, so the instructor has to give very specific language instructions that can be hard for a non-expert.</a:t>
            </a:r>
          </a:p>
          <a:p>
            <a:endParaRPr lang="en-US" dirty="0"/>
          </a:p>
          <a:p>
            <a:r>
              <a:rPr lang="en-US" dirty="0"/>
              <a:t> The person has to ask for exact things to get exact responses.</a:t>
            </a:r>
          </a:p>
          <a:p>
            <a:r>
              <a:rPr lang="en-US" dirty="0"/>
              <a:t>Vs, if the person says “I want to use the evaluate intention to learn x” -&gt; the agent can provide options for the person to choose in terms of transparency mechanisms.</a:t>
            </a:r>
          </a:p>
          <a:p>
            <a:endParaRPr lang="en-US" dirty="0"/>
          </a:p>
          <a:p>
            <a:r>
              <a:rPr lang="en-US" dirty="0"/>
              <a:t>Make this more structured based on CDT and SharedPlans.</a:t>
            </a:r>
          </a:p>
        </p:txBody>
      </p:sp>
      <p:sp>
        <p:nvSpPr>
          <p:cNvPr id="4" name="Slide Number Placeholder 3"/>
          <p:cNvSpPr>
            <a:spLocks noGrp="1"/>
          </p:cNvSpPr>
          <p:nvPr>
            <p:ph type="sldNum" sz="quarter" idx="5"/>
          </p:nvPr>
        </p:nvSpPr>
        <p:spPr/>
        <p:txBody>
          <a:bodyPr/>
          <a:lstStyle/>
          <a:p>
            <a:fld id="{42B90280-282C-4178-B442-9D18C5ED035A}" type="slidenum">
              <a:rPr lang="en-US" smtClean="0"/>
              <a:t>20</a:t>
            </a:fld>
            <a:endParaRPr lang="en-US"/>
          </a:p>
        </p:txBody>
      </p:sp>
    </p:spTree>
    <p:extLst>
      <p:ext uri="{BB962C8B-B14F-4D97-AF65-F5344CB8AC3E}">
        <p14:creationId xmlns:p14="http://schemas.microsoft.com/office/powerpoint/2010/main" val="423693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imbusRomNo9L-Regu"/>
              </a:rPr>
              <a:t>I envision a future where robots help people by performing a diverse set of tasks. We want to enable everyday people to teach robots to do things they want it to do.</a:t>
            </a:r>
            <a:br>
              <a:rPr lang="en-US" sz="1200" b="0" i="0" dirty="0">
                <a:solidFill>
                  <a:srgbClr val="000000"/>
                </a:solidFill>
                <a:effectLst/>
                <a:latin typeface="NimbusRomNo9L-Regu"/>
              </a:rPr>
            </a:br>
            <a:r>
              <a:rPr lang="en-US" sz="1200" b="0" i="0" dirty="0">
                <a:solidFill>
                  <a:srgbClr val="000000"/>
                </a:solidFill>
                <a:effectLst/>
                <a:latin typeface="NimbusRomNo9L-Regu"/>
              </a:rPr>
              <a:t>well as environment setup to robots on the </a:t>
            </a:r>
            <a:r>
              <a:rPr lang="en-US" sz="1200" b="0" i="0" dirty="0" err="1">
                <a:solidFill>
                  <a:srgbClr val="000000"/>
                </a:solidFill>
                <a:effectLst/>
                <a:latin typeface="NimbusRomNo9L-Regu"/>
              </a:rPr>
              <a:t>fy</a:t>
            </a:r>
            <a:r>
              <a:rPr lang="en-US" dirty="0"/>
              <a: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2B90280-282C-4178-B442-9D18C5ED035A}" type="slidenum">
              <a:rPr lang="en-US" smtClean="0"/>
              <a:t>2</a:t>
            </a:fld>
            <a:endParaRPr lang="en-US"/>
          </a:p>
        </p:txBody>
      </p:sp>
    </p:spTree>
    <p:extLst>
      <p:ext uri="{BB962C8B-B14F-4D97-AF65-F5344CB8AC3E}">
        <p14:creationId xmlns:p14="http://schemas.microsoft.com/office/powerpoint/2010/main" val="253251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plan to build intention-based templates that people can use to interact with the robot – so if they would like to evaluate the robot by asking it to describe its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for this is that I care about the information exchange, and until the robots are not capable of understanding all possible instruction, this would be a powerful way for the person to still communicate their instructions to the robot, through which intent can be extracted.</a:t>
            </a:r>
          </a:p>
          <a:p>
            <a:endParaRPr lang="en-US" dirty="0"/>
          </a:p>
          <a:p>
            <a:endParaRPr lang="en-US" dirty="0"/>
          </a:p>
          <a:p>
            <a:r>
              <a:rPr lang="en-US" dirty="0"/>
              <a:t> We have an existing interaction module in our robot that is based on</a:t>
            </a:r>
          </a:p>
          <a:p>
            <a:endParaRPr lang="en-US" dirty="0"/>
          </a:p>
          <a:p>
            <a:r>
              <a:rPr lang="en-US" dirty="0"/>
              <a:t>Let’s look at an example of what this looks.</a:t>
            </a:r>
          </a:p>
          <a:p>
            <a:r>
              <a:rPr lang="en-US" dirty="0"/>
              <a:t>Given this environment.</a:t>
            </a:r>
          </a:p>
          <a:p>
            <a:r>
              <a:rPr lang="en-US" dirty="0"/>
              <a:t>We would extract intention and the other variables in the interaction module, and use the existing transparency mechanisms to respond to this request.</a:t>
            </a:r>
          </a:p>
          <a:p>
            <a:endParaRPr lang="en-US" dirty="0"/>
          </a:p>
          <a:p>
            <a:r>
              <a:rPr lang="en-US" dirty="0"/>
              <a:t>Maybe include?? - The goal of my various projects with respect to understanding mental models, is to incorporate these responses. For example, if the robot runs into a failure because of an instruction, it should be able to provide the right response</a:t>
            </a:r>
          </a:p>
          <a:p>
            <a:endParaRPr lang="en-US" dirty="0"/>
          </a:p>
          <a:p>
            <a:r>
              <a:rPr lang="en-US" dirty="0"/>
              <a:t>Make this more structured based on CDT and SharedPlans.</a:t>
            </a:r>
          </a:p>
        </p:txBody>
      </p:sp>
      <p:sp>
        <p:nvSpPr>
          <p:cNvPr id="4" name="Slide Number Placeholder 3"/>
          <p:cNvSpPr>
            <a:spLocks noGrp="1"/>
          </p:cNvSpPr>
          <p:nvPr>
            <p:ph type="sldNum" sz="quarter" idx="5"/>
          </p:nvPr>
        </p:nvSpPr>
        <p:spPr/>
        <p:txBody>
          <a:bodyPr/>
          <a:lstStyle/>
          <a:p>
            <a:fld id="{42B90280-282C-4178-B442-9D18C5ED035A}" type="slidenum">
              <a:rPr lang="en-US" smtClean="0"/>
              <a:t>21</a:t>
            </a:fld>
            <a:endParaRPr lang="en-US"/>
          </a:p>
        </p:txBody>
      </p:sp>
    </p:spTree>
    <p:extLst>
      <p:ext uri="{BB962C8B-B14F-4D97-AF65-F5344CB8AC3E}">
        <p14:creationId xmlns:p14="http://schemas.microsoft.com/office/powerpoint/2010/main" val="234946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am I going to vary when I evaluate the system? Don’t go into too much details about user study – he wants to know what am I trying to measure?)</a:t>
            </a:r>
          </a:p>
          <a:p>
            <a:endParaRPr lang="en-US" dirty="0"/>
          </a:p>
          <a:p>
            <a:endParaRPr lang="en-US" dirty="0"/>
          </a:p>
          <a:p>
            <a:endParaRPr lang="en-US" dirty="0"/>
          </a:p>
          <a:p>
            <a:r>
              <a:rPr lang="en-US" dirty="0"/>
              <a:t>What have I done in the past?</a:t>
            </a:r>
          </a:p>
          <a:p>
            <a:r>
              <a:rPr lang="en-US" dirty="0"/>
              <a:t>What am I going to do?</a:t>
            </a:r>
          </a:p>
        </p:txBody>
      </p:sp>
      <p:sp>
        <p:nvSpPr>
          <p:cNvPr id="4" name="Slide Number Placeholder 3"/>
          <p:cNvSpPr>
            <a:spLocks noGrp="1"/>
          </p:cNvSpPr>
          <p:nvPr>
            <p:ph type="sldNum" sz="quarter" idx="5"/>
          </p:nvPr>
        </p:nvSpPr>
        <p:spPr/>
        <p:txBody>
          <a:bodyPr/>
          <a:lstStyle/>
          <a:p>
            <a:fld id="{E17DFC50-337D-4A63-A89B-345872CF2541}" type="slidenum">
              <a:rPr lang="en-US" smtClean="0"/>
              <a:t>22</a:t>
            </a:fld>
            <a:endParaRPr lang="en-US"/>
          </a:p>
        </p:txBody>
      </p:sp>
    </p:spTree>
    <p:extLst>
      <p:ext uri="{BB962C8B-B14F-4D97-AF65-F5344CB8AC3E}">
        <p14:creationId xmlns:p14="http://schemas.microsoft.com/office/powerpoint/2010/main" val="3013946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important reasons why this research approach is relevant</a:t>
            </a:r>
          </a:p>
          <a:p>
            <a:r>
              <a:rPr lang="en-US" dirty="0"/>
              <a:t>We cannot expect to preprogram all possible tasks a robot might be expected to do.</a:t>
            </a:r>
          </a:p>
          <a:p>
            <a:r>
              <a:rPr lang="en-US" dirty="0"/>
              <a:t>Second, it helps leverage people’s ability to teach interactively, something that they are used to. But is that a valid assumption?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DB01A3-E21B-4C21-9901-AE11F993F39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54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description: Teaching is inherently a back-and-forth interaction. And for this, in addition to having the model of their own self in terms of </a:t>
            </a:r>
            <a:r>
              <a:rPr lang="en-US" dirty="0" err="1"/>
              <a:t>goal,int,knowledge</a:t>
            </a:r>
            <a:r>
              <a:rPr lang="en-US" dirty="0"/>
              <a:t>, both the teacher and the robot would have assumptions about each other’s models as well which includes. These assumptions aren’t always correct, so thro interaction, they need to update it correctly. </a:t>
            </a:r>
          </a:p>
          <a:p>
            <a:endParaRPr lang="en-US" dirty="0"/>
          </a:p>
          <a:p>
            <a:endParaRPr lang="en-US" dirty="0"/>
          </a:p>
          <a:p>
            <a:r>
              <a:rPr lang="en-US" dirty="0"/>
              <a:t>In an hri interaction, the robot must engage in back-and-forth interaction with the teacher so that the teacher can teach it the requisite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teach, the instructor must have a good model of the robot, because it is using this that they would define their instructions and blah</a:t>
            </a:r>
          </a:p>
          <a:p>
            <a:endParaRPr lang="en-US" dirty="0"/>
          </a:p>
          <a:p>
            <a:endParaRPr lang="en-US" dirty="0"/>
          </a:p>
          <a:p>
            <a:endParaRPr lang="en-US" dirty="0"/>
          </a:p>
          <a:p>
            <a:endParaRPr lang="en-US" dirty="0"/>
          </a:p>
          <a:p>
            <a:r>
              <a:rPr lang="en-US" dirty="0"/>
              <a:t>From a theory of mind perspective, in addition of having access to their own goals knowledge and beliefs, both the non-expert and the itl robot have assumptions about each other’s goals, intentions and knowledge that are relevant to the task. For a successful conversation, it is important that they can update these assumptions based on correct information. For my research, I care about this bit – i.e. the teacher’s mental model of the robot that consists of these things.</a:t>
            </a:r>
          </a:p>
          <a:p>
            <a:endParaRPr lang="en-US" dirty="0"/>
          </a:p>
          <a:p>
            <a:r>
              <a:rPr lang="en-US" dirty="0"/>
              <a:t>As opposed to a robot developer, a non-expert comes in with less experience and a myriad set of expectations that are very likely to vary from the actual robot’s model. </a:t>
            </a:r>
          </a:p>
          <a:p>
            <a:endParaRPr lang="en-US" dirty="0"/>
          </a:p>
          <a:p>
            <a:r>
              <a:rPr lang="en-US" dirty="0"/>
              <a:t>My focus is.</a:t>
            </a:r>
          </a:p>
          <a:p>
            <a:endParaRPr lang="en-US" dirty="0"/>
          </a:p>
          <a:p>
            <a:endParaRPr lang="en-US" dirty="0"/>
          </a:p>
          <a:p>
            <a:endParaRPr lang="en-US" dirty="0"/>
          </a:p>
          <a:p>
            <a:r>
              <a:rPr lang="en-US" dirty="0"/>
              <a:t>And for this,  Both these aspects are relevant – in terms of what the human knows and needs to know and the robot knows and needs to know, and development is required in all these areas. it is important they coordinate and exchange relevant task information, information about themselves and their assumptions. But the “relevant” information is different when comparing a non-expert user to a robot developer. However, when it comes to a non-expert, given their lack of experience in comparison to a robot developer, they are likely to have an incomplete mental model consists of the non-expert’s knowledge of the robot’s capabilities, shortcomings etc. </a:t>
            </a:r>
          </a:p>
          <a:p>
            <a:r>
              <a:rPr lang="en-US" dirty="0"/>
              <a:t>Many different researchers are working on these different aspects to improve back and forth communication. There are many ways to measure the success of a conversation, but the part that I am interested in, is understanding the non-expert’s mental model of the robot. Why is that so? As opposed to a robot developer, a non-expert comes in with less experience and a myriad set of expectations that are very likely to vary from the actual robot’s model. And with incorrect expectations, the non-expert is likely to not know how to successfully interact with the robot. We only need see examples of virtual assistants and people grappling with them to see how big a role mental models play in these scenarios.</a:t>
            </a:r>
          </a:p>
          <a:p>
            <a:endParaRPr lang="en-US" dirty="0"/>
          </a:p>
          <a:p>
            <a:r>
              <a:rPr lang="en-US" dirty="0"/>
              <a:t>We as people engage in back and forth interaction, to correct each other’s assumptions keeping in mind the goal of the conversation. We are likely to adapt to the robot’s limited conversation (as we saw in the teaching video). </a:t>
            </a:r>
          </a:p>
          <a:p>
            <a:endParaRPr lang="en-US" dirty="0"/>
          </a:p>
        </p:txBody>
      </p:sp>
      <p:sp>
        <p:nvSpPr>
          <p:cNvPr id="4" name="Slide Number Placeholder 3"/>
          <p:cNvSpPr>
            <a:spLocks noGrp="1"/>
          </p:cNvSpPr>
          <p:nvPr>
            <p:ph type="sldNum" sz="quarter" idx="5"/>
          </p:nvPr>
        </p:nvSpPr>
        <p:spPr/>
        <p:txBody>
          <a:bodyPr/>
          <a:lstStyle/>
          <a:p>
            <a:fld id="{42B90280-282C-4178-B442-9D18C5ED035A}" type="slidenum">
              <a:rPr lang="en-US" smtClean="0"/>
              <a:t>4</a:t>
            </a:fld>
            <a:endParaRPr lang="en-US"/>
          </a:p>
        </p:txBody>
      </p:sp>
    </p:spTree>
    <p:extLst>
      <p:ext uri="{BB962C8B-B14F-4D97-AF65-F5344CB8AC3E}">
        <p14:creationId xmlns:p14="http://schemas.microsoft.com/office/powerpoint/2010/main" val="360987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true to the fact, in our own lab we have seen prior work from members in the lab such as Shiwali, James and Aaron has enabled Rosie to learn a complex set of tasks including games and puzzles and mobile delivery tasks, and enabled it to perform tasks in various embodiments as shown below. </a:t>
            </a:r>
          </a:p>
          <a:p>
            <a:r>
              <a:rPr lang="en-US" baseline="0" dirty="0"/>
              <a:t>But what’s missing?</a:t>
            </a:r>
          </a:p>
          <a:p>
            <a:endParaRPr lang="en-US" baseline="0" dirty="0"/>
          </a:p>
          <a:p>
            <a:r>
              <a:rPr lang="en-US" baseline="0" dirty="0"/>
              <a:t>For this we need to look at what a teaching interaction </a:t>
            </a:r>
            <a:r>
              <a:rPr lang="en-US" baseline="0" dirty="0" err="1"/>
              <a:t>loks</a:t>
            </a:r>
            <a:r>
              <a:rPr lang="en-US" baseline="0" dirty="0"/>
              <a:t> like.</a:t>
            </a:r>
            <a:endParaRPr lang="en-US" dirty="0"/>
          </a:p>
        </p:txBody>
      </p:sp>
      <p:sp>
        <p:nvSpPr>
          <p:cNvPr id="4" name="Slide Number Placeholder 3"/>
          <p:cNvSpPr>
            <a:spLocks noGrp="1"/>
          </p:cNvSpPr>
          <p:nvPr>
            <p:ph type="sldNum" sz="quarter" idx="10"/>
          </p:nvPr>
        </p:nvSpPr>
        <p:spPr/>
        <p:txBody>
          <a:bodyPr/>
          <a:lstStyle/>
          <a:p>
            <a:fld id="{74A2AC31-8F56-47F4-AF2A-96B5DAF18160}"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8168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non-experts typically don’t have experience with robots, and come in with a myriad set of expectations, which means that they are likely to have an incomplete or even incorrect</a:t>
            </a:r>
          </a:p>
          <a:p>
            <a:endParaRPr lang="en-US" dirty="0"/>
          </a:p>
          <a:p>
            <a:endParaRPr lang="en-US" dirty="0"/>
          </a:p>
          <a:p>
            <a:endParaRPr lang="en-US" dirty="0"/>
          </a:p>
          <a:p>
            <a:endParaRPr lang="en-US" dirty="0"/>
          </a:p>
          <a:p>
            <a:r>
              <a:rPr lang="en-US" dirty="0"/>
              <a:t>So here, the instructor can ask what can the robot see, and based on its description, they are able to accurately update their mental model </a:t>
            </a:r>
          </a:p>
          <a:p>
            <a:endParaRPr lang="en-US" dirty="0"/>
          </a:p>
          <a:p>
            <a:r>
              <a:rPr lang="en-US" dirty="0"/>
              <a:t>Prior work has implemented </a:t>
            </a:r>
            <a:r>
              <a:rPr lang="en-US" dirty="0" err="1"/>
              <a:t>tms</a:t>
            </a:r>
            <a:r>
              <a:rPr lang="en-US" dirty="0"/>
              <a:t> to allow instructor access, but here we wanted to study it from the mental model perspective</a:t>
            </a:r>
          </a:p>
          <a:p>
            <a:endParaRPr lang="en-US" dirty="0"/>
          </a:p>
          <a:p>
            <a:endParaRPr lang="en-US" dirty="0"/>
          </a:p>
          <a:p>
            <a:endParaRPr lang="en-US" dirty="0"/>
          </a:p>
          <a:p>
            <a:r>
              <a:rPr lang="en-US" dirty="0"/>
              <a:t>So today my talk is going to be about how we implemented specific transparency mechanisms</a:t>
            </a:r>
            <a:r>
              <a:rPr lang="en-US" baseline="0" dirty="0"/>
              <a:t> in order for a non-expert user to be able to identify why the robot failed. Clearly, this is the first crucial step.</a:t>
            </a:r>
          </a:p>
          <a:p>
            <a:endParaRPr lang="en-US" baseline="0" dirty="0"/>
          </a:p>
          <a:p>
            <a:r>
              <a:rPr lang="en-US" baseline="0" dirty="0"/>
              <a:t>How do we quantify this? By using the user’s accuracy and confidence to do the </a:t>
            </a:r>
            <a:r>
              <a:rPr lang="en-US" baseline="0" dirty="0" err="1"/>
              <a:t>same.again</a:t>
            </a:r>
            <a:r>
              <a:rPr lang="en-US" baseline="0" dirty="0"/>
              <a:t>, very little work has looked at just quantifying a person’s mental model when it comes to a robot. We think we ought to take a smaller step approach to this.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3E9A7-4ADF-42A0-A200-6BC99E4963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64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robot needs to have a model of the human as well as the model of the human’s model of itself. </a:t>
            </a:r>
          </a:p>
          <a:p>
            <a:r>
              <a:rPr lang="en-US" dirty="0"/>
              <a:t>For the latter, we conducted a study </a:t>
            </a:r>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247573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labels</a:t>
            </a:r>
          </a:p>
        </p:txBody>
      </p:sp>
      <p:sp>
        <p:nvSpPr>
          <p:cNvPr id="4" name="Slide Number Placeholder 3"/>
          <p:cNvSpPr>
            <a:spLocks noGrp="1"/>
          </p:cNvSpPr>
          <p:nvPr>
            <p:ph type="sldNum" sz="quarter" idx="5"/>
          </p:nvPr>
        </p:nvSpPr>
        <p:spPr/>
        <p:txBody>
          <a:bodyPr/>
          <a:lstStyle/>
          <a:p>
            <a:fld id="{E17DFC50-337D-4A63-A89B-345872CF2541}" type="slidenum">
              <a:rPr lang="en-US" smtClean="0"/>
              <a:t>9</a:t>
            </a:fld>
            <a:endParaRPr lang="en-US"/>
          </a:p>
        </p:txBody>
      </p:sp>
    </p:spTree>
    <p:extLst>
      <p:ext uri="{BB962C8B-B14F-4D97-AF65-F5344CB8AC3E}">
        <p14:creationId xmlns:p14="http://schemas.microsoft.com/office/powerpoint/2010/main" val="109103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to teach this task, Mary could really use all this information, it is impossible for us to assume that Mary can actually remember all this information all the time. </a:t>
            </a:r>
          </a:p>
          <a:p>
            <a:endParaRPr lang="en-US" dirty="0"/>
          </a:p>
          <a:p>
            <a:r>
              <a:rPr lang="en-US" dirty="0"/>
              <a:t>And this is where the modes of interaction show up. i.e. Mary can actually “interact” with the robot to learn these different types of knowledge about the robot. Now this can be achieved in two ways. </a:t>
            </a:r>
          </a:p>
          <a:p>
            <a:endParaRPr lang="en-US" dirty="0"/>
          </a:p>
          <a:p>
            <a:r>
              <a:rPr lang="en-US" dirty="0"/>
              <a:t>For today, I’m going to focus on the first half of this i.e. how should </a:t>
            </a:r>
            <a:r>
              <a:rPr lang="en-US" dirty="0" err="1"/>
              <a:t>mary</a:t>
            </a:r>
            <a:r>
              <a:rPr lang="en-US" dirty="0"/>
              <a:t> and the robot reach common ground on what the robot </a:t>
            </a:r>
          </a:p>
        </p:txBody>
      </p:sp>
      <p:sp>
        <p:nvSpPr>
          <p:cNvPr id="4" name="Slide Number Placeholder 3"/>
          <p:cNvSpPr>
            <a:spLocks noGrp="1"/>
          </p:cNvSpPr>
          <p:nvPr>
            <p:ph type="sldNum" sz="quarter" idx="5"/>
          </p:nvPr>
        </p:nvSpPr>
        <p:spPr/>
        <p:txBody>
          <a:bodyPr/>
          <a:lstStyle/>
          <a:p>
            <a:fld id="{E17DFC50-337D-4A63-A89B-345872CF2541}" type="slidenum">
              <a:rPr lang="en-US" smtClean="0"/>
              <a:t>10</a:t>
            </a:fld>
            <a:endParaRPr lang="en-US"/>
          </a:p>
        </p:txBody>
      </p:sp>
    </p:spTree>
    <p:extLst>
      <p:ext uri="{BB962C8B-B14F-4D97-AF65-F5344CB8AC3E}">
        <p14:creationId xmlns:p14="http://schemas.microsoft.com/office/powerpoint/2010/main" val="19305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423334" y="2890838"/>
            <a:ext cx="10888133" cy="11112"/>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graphicFrame>
        <p:nvGraphicFramePr>
          <p:cNvPr id="5" name="Base" hidden="1"/>
          <p:cNvGraphicFramePr>
            <a:graphicFrameLocks/>
          </p:cNvGraphicFramePr>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r:id="rId2" imgW="0" imgH="0" progId="PowerPoint.Show.8">
                  <p:embed/>
                </p:oleObj>
              </mc:Choice>
              <mc:Fallback>
                <p:oleObj r:id="rId2" imgW="0" imgH="0" progId="PowerPoint.Show.8">
                  <p:embed/>
                  <p:pic>
                    <p:nvPicPr>
                      <p:cNvPr id="5" name="Base"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32000" y="1397000"/>
                        <a:ext cx="8128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1"/>
          <p:cNvSpPr>
            <a:spLocks noChangeShapeType="1"/>
          </p:cNvSpPr>
          <p:nvPr/>
        </p:nvSpPr>
        <p:spPr bwMode="auto">
          <a:xfrm>
            <a:off x="1574800" y="2789238"/>
            <a:ext cx="10007600" cy="23812"/>
          </a:xfrm>
          <a:prstGeom prst="line">
            <a:avLst/>
          </a:prstGeom>
          <a:noFill/>
          <a:ln w="38100">
            <a:solidFill>
              <a:srgbClr val="091F5A"/>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219591" name="Rectangle 7"/>
          <p:cNvSpPr>
            <a:spLocks noGrp="1" noChangeArrowheads="1"/>
          </p:cNvSpPr>
          <p:nvPr>
            <p:ph type="ctrTitle"/>
          </p:nvPr>
        </p:nvSpPr>
        <p:spPr>
          <a:xfrm>
            <a:off x="1134533" y="1295400"/>
            <a:ext cx="10363200" cy="1143000"/>
          </a:xfrm>
        </p:spPr>
        <p:txBody>
          <a:bodyPr/>
          <a:lstStyle>
            <a:lvl1pPr algn="ctr">
              <a:defRPr>
                <a:solidFill>
                  <a:srgbClr val="091F5A"/>
                </a:solidFill>
                <a:latin typeface="Arial" pitchFamily="-110" charset="0"/>
              </a:defRPr>
            </a:lvl1pPr>
          </a:lstStyle>
          <a:p>
            <a:r>
              <a:rPr lang="en-US"/>
              <a:t>Click to edit Master title style</a:t>
            </a:r>
            <a:endParaRPr lang="en-US" dirty="0"/>
          </a:p>
        </p:txBody>
      </p:sp>
      <p:sp>
        <p:nvSpPr>
          <p:cNvPr id="1219586" name="Rectangle 2"/>
          <p:cNvSpPr>
            <a:spLocks noGrp="1" noChangeArrowheads="1"/>
          </p:cNvSpPr>
          <p:nvPr>
            <p:ph type="subTitle" idx="1"/>
          </p:nvPr>
        </p:nvSpPr>
        <p:spPr>
          <a:xfrm>
            <a:off x="2048933" y="3402013"/>
            <a:ext cx="8534400" cy="1752600"/>
          </a:xfrm>
        </p:spPr>
        <p:txBody>
          <a:bodyPr/>
          <a:lstStyle>
            <a:lvl1pPr marL="0" indent="0" algn="ctr">
              <a:buFontTx/>
              <a:buNone/>
              <a:defRPr>
                <a:latin typeface="Arial" pitchFamily="-110" charset="0"/>
              </a:defRPr>
            </a:lvl1pPr>
          </a:lstStyle>
          <a:p>
            <a:r>
              <a:rPr lang="en-US"/>
              <a:t>Click to edit Master subtitle style</a:t>
            </a:r>
            <a:endParaRPr lang="en-US" dirty="0"/>
          </a:p>
        </p:txBody>
      </p:sp>
      <p:sp>
        <p:nvSpPr>
          <p:cNvPr id="8"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a:solidFill>
                <a:srgbClr val="000000"/>
              </a:solidFill>
            </a:endParaRPr>
          </a:p>
        </p:txBody>
      </p:sp>
      <p:pic>
        <p:nvPicPr>
          <p:cNvPr id="9" name="Picture 6" descr="C:\Users\laird\Desktop\2color-blue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75858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pPr>
            <a:endParaRPr lang="en-US" sz="3200" dirty="0">
              <a:solidFill>
                <a:srgbClr val="081F5B"/>
              </a:solidFill>
              <a:latin typeface="NewsGoth BT" pitchFamily="34"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B6F15528-21DE-4FAA-801E-634DDDAF4B2B}" type="slidenum">
              <a:rPr lang="en-US" sz="3200">
                <a:solidFill>
                  <a:srgbClr val="081F5B"/>
                </a:solidFill>
                <a:latin typeface="NewsGoth BT" pitchFamily="34" charset="0"/>
              </a:rPr>
              <a:pPr fontAlgn="base">
                <a:spcBef>
                  <a:spcPct val="0"/>
                </a:spcBef>
                <a:spcAft>
                  <a:spcPct val="0"/>
                </a:spcAft>
              </a:pPr>
              <a:t>‹#›</a:t>
            </a:fld>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37496823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100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443544-31F1-4660-B538-738E620A6134}" type="datetime1">
              <a:rPr lang="en-US" smtClean="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171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79E441-FD67-4A03-B85E-C11B93258B4A}" type="datetime1">
              <a:rPr lang="en-US" smtClean="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814862" y="6459785"/>
            <a:ext cx="1312025" cy="365125"/>
          </a:xfrm>
          <a:prstGeom prst="rect">
            <a:avLst/>
          </a:prstGeom>
        </p:spPr>
        <p:txBody>
          <a:bodyPr/>
          <a:lstStyle>
            <a:lvl1pPr algn="r">
              <a:defRPr sz="1600"/>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4780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76CF23-6C04-4394-8771-0A486C2EB000}" type="datetime1">
              <a:rPr lang="en-US" smtClean="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5918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2C74D-B6FD-450A-9DAD-0321467CA860}" type="datetime1">
              <a:rPr lang="en-US" smtClean="0"/>
              <a:t>6/15/2021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Slide Number Placeholder 5">
            <a:extLst>
              <a:ext uri="{FF2B5EF4-FFF2-40B4-BE49-F238E27FC236}">
                <a16:creationId xmlns:a16="http://schemas.microsoft.com/office/drawing/2014/main" id="{73B1F6DB-BB9D-4D9B-8DFE-40154B4275A8}"/>
              </a:ext>
            </a:extLst>
          </p:cNvPr>
          <p:cNvSpPr>
            <a:spLocks noGrp="1"/>
          </p:cNvSpPr>
          <p:nvPr>
            <p:ph type="sldNum" sz="quarter" idx="12"/>
          </p:nvPr>
        </p:nvSpPr>
        <p:spPr>
          <a:xfrm>
            <a:off x="10767981" y="6459785"/>
            <a:ext cx="1312025" cy="365125"/>
          </a:xfrm>
          <a:prstGeom prst="rect">
            <a:avLst/>
          </a:prstGeom>
        </p:spPr>
        <p:txBody>
          <a:bodyPr/>
          <a:lstStyle>
            <a:lvl1pPr>
              <a:defRPr sz="12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78875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82ABE6-4785-43EE-A7BC-4EA00137101C}" type="datetime1">
              <a:rPr lang="en-US" smtClean="0"/>
              <a:t>6/15/2021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5">
            <a:extLst>
              <a:ext uri="{FF2B5EF4-FFF2-40B4-BE49-F238E27FC236}">
                <a16:creationId xmlns:a16="http://schemas.microsoft.com/office/drawing/2014/main" id="{8D3DF95D-E806-4F99-ADE7-06B60D6A086E}"/>
              </a:ext>
            </a:extLst>
          </p:cNvPr>
          <p:cNvSpPr>
            <a:spLocks noGrp="1"/>
          </p:cNvSpPr>
          <p:nvPr>
            <p:ph type="sldNum" sz="quarter" idx="12"/>
          </p:nvPr>
        </p:nvSpPr>
        <p:spPr>
          <a:xfrm>
            <a:off x="10767981" y="6459785"/>
            <a:ext cx="1312025" cy="365125"/>
          </a:xfrm>
          <a:prstGeom prst="rect">
            <a:avLst/>
          </a:prstGeom>
        </p:spPr>
        <p:txBody>
          <a:bodyPr/>
          <a:lstStyle>
            <a:lvl1pPr>
              <a:defRPr sz="12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06330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89A87-D5B1-4F9F-8D8F-A82D9A865725}" type="datetime1">
              <a:rPr lang="en-US" smtClean="0"/>
              <a:t>6/15/2021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7DED8B-6EAD-41CA-B3E9-A181019FAB09}"/>
              </a:ext>
            </a:extLst>
          </p:cNvPr>
          <p:cNvSpPr>
            <a:spLocks noGrp="1"/>
          </p:cNvSpPr>
          <p:nvPr>
            <p:ph type="sldNum" sz="quarter" idx="12"/>
          </p:nvPr>
        </p:nvSpPr>
        <p:spPr>
          <a:xfrm>
            <a:off x="10767981" y="6459785"/>
            <a:ext cx="1312025" cy="365125"/>
          </a:xfrm>
          <a:prstGeom prst="rect">
            <a:avLst/>
          </a:prstGeom>
        </p:spPr>
        <p:txBody>
          <a:bodyPr/>
          <a:lstStyle>
            <a:lvl1pPr algn="r">
              <a:defRPr sz="16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6147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36D1993-D0B2-4E8C-A482-9A721B6A46FE}" type="datetime1">
              <a:rPr lang="en-US" smtClean="0"/>
              <a:t>6/15/2021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10" name="Slide Number Placeholder 5">
            <a:extLst>
              <a:ext uri="{FF2B5EF4-FFF2-40B4-BE49-F238E27FC236}">
                <a16:creationId xmlns:a16="http://schemas.microsoft.com/office/drawing/2014/main" id="{E7D88122-A0FE-406B-87DC-710E00019031}"/>
              </a:ext>
            </a:extLst>
          </p:cNvPr>
          <p:cNvSpPr>
            <a:spLocks noGrp="1"/>
          </p:cNvSpPr>
          <p:nvPr>
            <p:ph type="sldNum" sz="quarter" idx="12"/>
          </p:nvPr>
        </p:nvSpPr>
        <p:spPr>
          <a:xfrm>
            <a:off x="10767981" y="6459785"/>
            <a:ext cx="1312025" cy="365125"/>
          </a:xfrm>
          <a:prstGeom prst="rect">
            <a:avLst/>
          </a:prstGeom>
        </p:spPr>
        <p:txBody>
          <a:bodyPr/>
          <a:lstStyle>
            <a:lvl1pPr algn="r">
              <a:defRPr sz="16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0731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1C13F4-744C-4E92-A9C6-CE6F41922F75}" type="datetime1">
              <a:rPr lang="en-US" smtClean="0"/>
              <a:t>6/15/2021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10" name="Slide Number Placeholder 5">
            <a:extLst>
              <a:ext uri="{FF2B5EF4-FFF2-40B4-BE49-F238E27FC236}">
                <a16:creationId xmlns:a16="http://schemas.microsoft.com/office/drawing/2014/main" id="{B7A5D7A3-0633-467B-945D-FD393B342C56}"/>
              </a:ext>
            </a:extLst>
          </p:cNvPr>
          <p:cNvSpPr>
            <a:spLocks noGrp="1"/>
          </p:cNvSpPr>
          <p:nvPr>
            <p:ph type="sldNum" sz="quarter" idx="12"/>
          </p:nvPr>
        </p:nvSpPr>
        <p:spPr>
          <a:xfrm>
            <a:off x="10767981" y="6459785"/>
            <a:ext cx="1312025" cy="365125"/>
          </a:xfrm>
          <a:prstGeom prst="rect">
            <a:avLst/>
          </a:prstGeom>
        </p:spPr>
        <p:txBody>
          <a:bodyPr/>
          <a:lstStyle>
            <a:lvl1pPr algn="r">
              <a:defRPr sz="12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777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1494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4616AC-F097-47C2-9226-C0C0FD9D7F0D}" type="datetime1">
              <a:rPr lang="en-US" smtClean="0"/>
              <a:t>6/15/2021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0525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473E4C-78EC-4027-BAEB-DC71411A98C0}" type="datetime1">
              <a:rPr lang="en-US" smtClean="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67981" y="6459785"/>
            <a:ext cx="1312025" cy="365125"/>
          </a:xfrm>
          <a:prstGeom prst="rect">
            <a:avLst/>
          </a:prstGeom>
        </p:spPr>
        <p:txBody>
          <a:bodyPr/>
          <a:lstStyle>
            <a:lvl1pPr algn="r">
              <a:defRPr sz="12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5370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81E095-A3EC-4CAB-A80F-0353CBE06D3F}" type="datetime1">
              <a:rPr lang="en-US" smtClean="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15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600714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1867"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0152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74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90504" y="1"/>
            <a:ext cx="9144000" cy="814646"/>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8400"/>
            <a:ext cx="2844800" cy="457200"/>
          </a:xfrm>
        </p:spPr>
        <p:txBody>
          <a:bodyPr/>
          <a:lstStyle>
            <a:lvl1pPr>
              <a:defRPr/>
            </a:lvl1pPr>
          </a:lstStyle>
          <a:p>
            <a:pPr fontAlgn="base">
              <a:spcBef>
                <a:spcPct val="0"/>
              </a:spcBef>
              <a:spcAft>
                <a:spcPct val="0"/>
              </a:spcAft>
              <a:defRPr/>
            </a:pPr>
            <a:fld id="{955E9E8F-FBFA-4FC0-9C5A-5A9F002D0942}" type="datetime1">
              <a:rPr lang="en-US" sz="3200" smtClean="0">
                <a:solidFill>
                  <a:srgbClr val="081F5B"/>
                </a:solidFill>
                <a:latin typeface="NewsGoth BT" pitchFamily="34" charset="0"/>
              </a:rPr>
              <a:t>6/15/2021</a:t>
            </a:fld>
            <a:endParaRPr lang="en-US" sz="3200" dirty="0">
              <a:solidFill>
                <a:srgbClr val="081F5B"/>
              </a:solidFill>
              <a:latin typeface="NewsGoth BT" pitchFamily="34" charset="0"/>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423551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90501" y="-1"/>
            <a:ext cx="10363200" cy="839585"/>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97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62540" y="0"/>
            <a:ext cx="10363200" cy="822960"/>
          </a:xfrm>
        </p:spPr>
        <p:txBody>
          <a:bodyPr/>
          <a:lstStyle/>
          <a:p>
            <a:r>
              <a:rPr lang="en-US"/>
              <a:t>Click to edit Master title style</a:t>
            </a:r>
          </a:p>
        </p:txBody>
      </p:sp>
      <p:sp>
        <p:nvSpPr>
          <p:cNvPr id="3" name="Content Placeholder 2"/>
          <p:cNvSpPr>
            <a:spLocks noGrp="1"/>
          </p:cNvSpPr>
          <p:nvPr>
            <p:ph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2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8210" y="-16307"/>
            <a:ext cx="10806545" cy="83926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6576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41867" y="1066800"/>
            <a:ext cx="1110826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a:solidFill>
                <a:srgbClr val="000000"/>
              </a:solidFill>
            </a:endParaRPr>
          </a:p>
        </p:txBody>
      </p:sp>
      <p:sp>
        <p:nvSpPr>
          <p:cNvPr id="1028" name="Line 10"/>
          <p:cNvSpPr>
            <a:spLocks noChangeShapeType="1"/>
          </p:cNvSpPr>
          <p:nvPr/>
        </p:nvSpPr>
        <p:spPr bwMode="auto">
          <a:xfrm>
            <a:off x="1615017" y="822325"/>
            <a:ext cx="10049933" cy="0"/>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029" name="Rectangle 2"/>
          <p:cNvSpPr>
            <a:spLocks noGrp="1" noChangeArrowheads="1"/>
          </p:cNvSpPr>
          <p:nvPr>
            <p:ph type="title"/>
          </p:nvPr>
        </p:nvSpPr>
        <p:spPr bwMode="auto">
          <a:xfrm>
            <a:off x="1591734" y="1"/>
            <a:ext cx="1003723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31" name="TextBox 6"/>
          <p:cNvSpPr txBox="1">
            <a:spLocks noChangeArrowheads="1"/>
          </p:cNvSpPr>
          <p:nvPr/>
        </p:nvSpPr>
        <p:spPr bwMode="auto">
          <a:xfrm>
            <a:off x="10572752" y="6569076"/>
            <a:ext cx="1441449"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algn="r" eaLnBrk="1" fontAlgn="base" hangingPunct="1">
              <a:lnSpc>
                <a:spcPct val="80000"/>
              </a:lnSpc>
              <a:spcBef>
                <a:spcPct val="20000"/>
              </a:spcBef>
              <a:spcAft>
                <a:spcPct val="0"/>
              </a:spcAft>
              <a:buClr>
                <a:srgbClr val="000000"/>
              </a:buClr>
              <a:buSzPct val="75000"/>
              <a:buFont typeface="Wingdings" charset="2"/>
              <a:buNone/>
              <a:defRPr/>
            </a:pPr>
            <a:fld id="{54FCEC3E-9264-4A21-993C-E402639AC046}" type="slidenum">
              <a:rPr lang="en-US" sz="1400" b="0" smtClean="0">
                <a:solidFill>
                  <a:srgbClr val="000000"/>
                </a:solidFill>
                <a:latin typeface="Arial" panose="020B0604020202020204" pitchFamily="34" charset="0"/>
                <a:cs typeface="Arial" panose="020B0604020202020204" pitchFamily="34" charset="0"/>
              </a:rPr>
              <a:pPr algn="r" eaLnBrk="1" fontAlgn="base" hangingPunct="1">
                <a:lnSpc>
                  <a:spcPct val="80000"/>
                </a:lnSpc>
                <a:spcBef>
                  <a:spcPct val="20000"/>
                </a:spcBef>
                <a:spcAft>
                  <a:spcPct val="0"/>
                </a:spcAft>
                <a:buClr>
                  <a:srgbClr val="000000"/>
                </a:buClr>
                <a:buSzPct val="75000"/>
                <a:buFont typeface="Wingdings" charset="2"/>
                <a:buNone/>
                <a:defRPr/>
              </a:pPr>
              <a:t>‹#›</a:t>
            </a:fld>
            <a:endParaRPr lang="en-US" sz="1400" b="0" dirty="0">
              <a:solidFill>
                <a:srgbClr val="000000"/>
              </a:solidFill>
              <a:latin typeface="Arial" panose="020B0604020202020204" pitchFamily="34" charset="0"/>
              <a:cs typeface="Arial" panose="020B0604020202020204" pitchFamily="34" charset="0"/>
            </a:endParaRPr>
          </a:p>
        </p:txBody>
      </p:sp>
      <p:pic>
        <p:nvPicPr>
          <p:cNvPr id="2" name="Picture 6" descr="C:\Users\laird\Desktop\2color-blueb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67651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ransition>
    <p:fade/>
  </p:transition>
  <p:hf hdr="0" ftr="0" dt="0"/>
  <p:txStyles>
    <p:titleStyle>
      <a:lvl1pPr algn="l" rtl="0" eaLnBrk="1" fontAlgn="base" hangingPunct="1">
        <a:spcBef>
          <a:spcPct val="0"/>
        </a:spcBef>
        <a:spcAft>
          <a:spcPct val="0"/>
        </a:spcAft>
        <a:defRPr sz="3600" b="1">
          <a:solidFill>
            <a:srgbClr val="FFCC00"/>
          </a:solidFill>
          <a:latin typeface="Arial" panose="020B0604020202020204" pitchFamily="34" charset="0"/>
          <a:ea typeface="ＭＳ Ｐゴシック" pitchFamily="-110" charset="-128"/>
          <a:cs typeface="Arial" panose="020B0604020202020204" pitchFamily="34" charset="0"/>
        </a:defRPr>
      </a:lvl1pPr>
      <a:lvl2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2pPr>
      <a:lvl3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3pPr>
      <a:lvl4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4pPr>
      <a:lvl5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5pPr>
      <a:lvl6pPr marL="457200" algn="l" rtl="0" eaLnBrk="1" fontAlgn="base" hangingPunct="1">
        <a:spcBef>
          <a:spcPct val="0"/>
        </a:spcBef>
        <a:spcAft>
          <a:spcPct val="0"/>
        </a:spcAft>
        <a:defRPr sz="3200">
          <a:solidFill>
            <a:srgbClr val="FFCC00"/>
          </a:solidFill>
          <a:latin typeface="Times" pitchFamily="-110" charset="0"/>
        </a:defRPr>
      </a:lvl6pPr>
      <a:lvl7pPr marL="914400" algn="l" rtl="0" eaLnBrk="1" fontAlgn="base" hangingPunct="1">
        <a:spcBef>
          <a:spcPct val="0"/>
        </a:spcBef>
        <a:spcAft>
          <a:spcPct val="0"/>
        </a:spcAft>
        <a:defRPr sz="3200">
          <a:solidFill>
            <a:srgbClr val="FFCC00"/>
          </a:solidFill>
          <a:latin typeface="Times" pitchFamily="-110" charset="0"/>
        </a:defRPr>
      </a:lvl7pPr>
      <a:lvl8pPr marL="1371600" algn="l" rtl="0" eaLnBrk="1" fontAlgn="base" hangingPunct="1">
        <a:spcBef>
          <a:spcPct val="0"/>
        </a:spcBef>
        <a:spcAft>
          <a:spcPct val="0"/>
        </a:spcAft>
        <a:defRPr sz="3200">
          <a:solidFill>
            <a:srgbClr val="FFCC00"/>
          </a:solidFill>
          <a:latin typeface="Times" pitchFamily="-110" charset="0"/>
        </a:defRPr>
      </a:lvl8pPr>
      <a:lvl9pPr marL="1828800" algn="l" rtl="0" eaLnBrk="1" fontAlgn="base" hangingPunct="1">
        <a:spcBef>
          <a:spcPct val="0"/>
        </a:spcBef>
        <a:spcAft>
          <a:spcPct val="0"/>
        </a:spcAft>
        <a:defRPr sz="3200">
          <a:solidFill>
            <a:srgbClr val="FFCC00"/>
          </a:solidFill>
          <a:latin typeface="Times" pitchFamily="-110" charset="0"/>
        </a:defRPr>
      </a:lvl9pPr>
    </p:titleStyle>
    <p:body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EDABBE2-AEDB-4AFF-A081-42F99425E83B}" type="datetime1">
              <a:rPr lang="en-US" smtClean="0"/>
              <a:t>6/15/2021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C0C5D793-1C19-4EEF-B80B-943665F4A9B4}"/>
              </a:ext>
            </a:extLst>
          </p:cNvPr>
          <p:cNvSpPr>
            <a:spLocks noGrp="1"/>
          </p:cNvSpPr>
          <p:nvPr>
            <p:ph type="sldNum" sz="quarter" idx="4"/>
          </p:nvPr>
        </p:nvSpPr>
        <p:spPr>
          <a:xfrm>
            <a:off x="10767981" y="6428254"/>
            <a:ext cx="1312025" cy="365125"/>
          </a:xfrm>
          <a:prstGeom prst="rect">
            <a:avLst/>
          </a:prstGeom>
        </p:spPr>
        <p:txBody>
          <a:bodyPr/>
          <a:lstStyle>
            <a:lvl1pPr algn="r">
              <a:defRPr sz="160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586262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p:fade/>
  </p:transition>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Cute yellow robot">
            <a:extLst>
              <a:ext uri="{FF2B5EF4-FFF2-40B4-BE49-F238E27FC236}">
                <a16:creationId xmlns:a16="http://schemas.microsoft.com/office/drawing/2014/main" id="{BC80B8B1-DBC6-44FC-8F0D-00F91CFF8235}"/>
              </a:ext>
            </a:extLst>
          </p:cNvPr>
          <p:cNvPicPr>
            <a:picLocks noChangeAspect="1"/>
          </p:cNvPicPr>
          <p:nvPr/>
        </p:nvPicPr>
        <p:blipFill rotWithShape="1">
          <a:blip r:embed="rId3">
            <a:duotone>
              <a:schemeClr val="bg2">
                <a:shade val="45000"/>
                <a:satMod val="135000"/>
              </a:schemeClr>
              <a:prstClr val="white"/>
            </a:duotone>
            <a:alphaModFix amt="35000"/>
          </a:blip>
          <a:srcRect t="15730"/>
          <a:stretch/>
        </p:blipFill>
        <p:spPr>
          <a:xfrm>
            <a:off x="20" y="10"/>
            <a:ext cx="12191980" cy="6857990"/>
          </a:xfrm>
          <a:prstGeom prst="rect">
            <a:avLst/>
          </a:prstGeom>
        </p:spPr>
      </p:pic>
      <p:sp>
        <p:nvSpPr>
          <p:cNvPr id="2" name="Title 1"/>
          <p:cNvSpPr>
            <a:spLocks noGrp="1"/>
          </p:cNvSpPr>
          <p:nvPr>
            <p:ph type="ctrTitle"/>
          </p:nvPr>
        </p:nvSpPr>
        <p:spPr>
          <a:xfrm>
            <a:off x="1097280" y="758952"/>
            <a:ext cx="10058400" cy="3566160"/>
          </a:xfrm>
        </p:spPr>
        <p:txBody>
          <a:bodyPr>
            <a:normAutofit/>
          </a:bodyPr>
          <a:lstStyle/>
          <a:p>
            <a:r>
              <a:rPr lang="en-US" sz="7400" dirty="0"/>
              <a:t>Building robots that help humans build better mental models of robots</a:t>
            </a:r>
          </a:p>
        </p:txBody>
      </p:sp>
      <p:sp>
        <p:nvSpPr>
          <p:cNvPr id="3" name="Subtitle 2"/>
          <p:cNvSpPr>
            <a:spLocks noGrp="1"/>
          </p:cNvSpPr>
          <p:nvPr>
            <p:ph type="subTitle" idx="1"/>
          </p:nvPr>
        </p:nvSpPr>
        <p:spPr>
          <a:xfrm>
            <a:off x="1100051" y="4455620"/>
            <a:ext cx="10058400" cy="1143000"/>
          </a:xfrm>
        </p:spPr>
        <p:txBody>
          <a:bodyPr>
            <a:normAutofit fontScale="85000" lnSpcReduction="20000"/>
          </a:bodyPr>
          <a:lstStyle/>
          <a:p>
            <a:r>
              <a:rPr lang="en-US" dirty="0">
                <a:solidFill>
                  <a:schemeClr val="tx1">
                    <a:lumMod val="85000"/>
                    <a:lumOff val="15000"/>
                  </a:schemeClr>
                </a:solidFill>
              </a:rPr>
              <a:t>Preeti Ramaraj</a:t>
            </a:r>
          </a:p>
          <a:p>
            <a:r>
              <a:rPr lang="en-US" dirty="0">
                <a:solidFill>
                  <a:schemeClr val="tx1">
                    <a:lumMod val="85000"/>
                    <a:lumOff val="15000"/>
                  </a:schemeClr>
                </a:solidFill>
              </a:rPr>
              <a:t>University of Michigan, Ann arbor</a:t>
            </a:r>
          </a:p>
          <a:p>
            <a:r>
              <a:rPr lang="en-US" dirty="0">
                <a:solidFill>
                  <a:schemeClr val="tx1">
                    <a:lumMod val="85000"/>
                    <a:lumOff val="15000"/>
                  </a:schemeClr>
                </a:solidFill>
              </a:rPr>
              <a:t>At the 41</a:t>
            </a:r>
            <a:r>
              <a:rPr lang="en-US" baseline="30000" dirty="0">
                <a:solidFill>
                  <a:schemeClr val="tx1">
                    <a:lumMod val="85000"/>
                    <a:lumOff val="15000"/>
                  </a:schemeClr>
                </a:solidFill>
              </a:rPr>
              <a:t>st</a:t>
            </a:r>
            <a:r>
              <a:rPr lang="en-US" dirty="0">
                <a:solidFill>
                  <a:schemeClr val="tx1">
                    <a:lumMod val="85000"/>
                    <a:lumOff val="15000"/>
                  </a:schemeClr>
                </a:solidFill>
              </a:rPr>
              <a:t> soar workshop</a:t>
            </a:r>
          </a:p>
        </p:txBody>
      </p:sp>
      <p:cxnSp>
        <p:nvCxnSpPr>
          <p:cNvPr id="16" name="Straight Connector 8">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0">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2">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5022723"/>
      </p:ext>
    </p:extLst>
  </p:cSld>
  <p:clrMapOvr>
    <a:masterClrMapping/>
  </p:clrMapOvr>
  <mc:AlternateContent xmlns:mc="http://schemas.openxmlformats.org/markup-compatibility/2006" xmlns:p14="http://schemas.microsoft.com/office/powerpoint/2010/main">
    <mc:Choice Requires="p14">
      <p:transition p14:dur="0" advTm="11039"/>
    </mc:Choice>
    <mc:Fallback xmlns="">
      <p:transition advTm="110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BC2-8801-490D-8F17-2E5C3BF235C1}"/>
              </a:ext>
            </a:extLst>
          </p:cNvPr>
          <p:cNvSpPr>
            <a:spLocks noGrp="1"/>
          </p:cNvSpPr>
          <p:nvPr>
            <p:ph type="title"/>
          </p:nvPr>
        </p:nvSpPr>
        <p:spPr/>
        <p:txBody>
          <a:bodyPr/>
          <a:lstStyle/>
          <a:p>
            <a:r>
              <a:rPr lang="en-US" dirty="0"/>
              <a:t>What should Mary know?</a:t>
            </a:r>
          </a:p>
        </p:txBody>
      </p:sp>
      <p:sp>
        <p:nvSpPr>
          <p:cNvPr id="3" name="Content Placeholder 2">
            <a:extLst>
              <a:ext uri="{FF2B5EF4-FFF2-40B4-BE49-F238E27FC236}">
                <a16:creationId xmlns:a16="http://schemas.microsoft.com/office/drawing/2014/main" id="{C1BB940B-6153-40C9-9B86-A3D6148BD502}"/>
              </a:ext>
            </a:extLst>
          </p:cNvPr>
          <p:cNvSpPr>
            <a:spLocks noGrp="1"/>
          </p:cNvSpPr>
          <p:nvPr>
            <p:ph idx="1"/>
          </p:nvPr>
        </p:nvSpPr>
        <p:spPr/>
        <p:txBody>
          <a:bodyPr>
            <a:normAutofit/>
          </a:bodyPr>
          <a:lstStyle/>
          <a:p>
            <a:pPr marL="457200" indent="-457200">
              <a:buFont typeface="+mj-lt"/>
              <a:buAutoNum type="arabicPeriod"/>
            </a:pPr>
            <a:r>
              <a:rPr lang="en-US" sz="2400" dirty="0"/>
              <a:t>Robot knowledge</a:t>
            </a:r>
          </a:p>
          <a:p>
            <a:pPr marL="749808" lvl="1" indent="-457200">
              <a:buFont typeface="+mj-lt"/>
              <a:buAutoNum type="alphaLcPeriod"/>
            </a:pPr>
            <a:r>
              <a:rPr lang="en-US" sz="2000" dirty="0"/>
              <a:t>Perception</a:t>
            </a:r>
          </a:p>
          <a:p>
            <a:pPr marL="749808" lvl="1" indent="-457200">
              <a:buFont typeface="+mj-lt"/>
              <a:buAutoNum type="alphaLcPeriod"/>
            </a:pPr>
            <a:r>
              <a:rPr lang="en-US" sz="2000" dirty="0"/>
              <a:t>World representation</a:t>
            </a:r>
          </a:p>
          <a:p>
            <a:pPr marL="749808" lvl="1" indent="-457200">
              <a:buFont typeface="+mj-lt"/>
              <a:buAutoNum type="alphaLcPeriod"/>
            </a:pPr>
            <a:r>
              <a:rPr lang="en-US" sz="2000" dirty="0"/>
              <a:t>Declarative knowledge</a:t>
            </a:r>
          </a:p>
          <a:p>
            <a:pPr marL="749808" lvl="1" indent="-457200">
              <a:buFont typeface="+mj-lt"/>
              <a:buAutoNum type="alphaLcPeriod"/>
            </a:pPr>
            <a:r>
              <a:rPr lang="en-US" sz="2000" dirty="0"/>
              <a:t>Procedural knowledge</a:t>
            </a:r>
          </a:p>
          <a:p>
            <a:pPr marL="457200" indent="-457200">
              <a:buFont typeface="+mj-lt"/>
              <a:buAutoNum type="arabicPeriod"/>
            </a:pPr>
            <a:r>
              <a:rPr lang="en-US" sz="2200" dirty="0"/>
              <a:t>Interaction with the robot</a:t>
            </a:r>
          </a:p>
          <a:p>
            <a:pPr marL="749808" lvl="1" indent="-457200">
              <a:buFont typeface="+mj-lt"/>
              <a:buAutoNum type="alphaLcPeriod"/>
            </a:pPr>
            <a:r>
              <a:rPr lang="en-US" sz="2000" dirty="0"/>
              <a:t>Modes of interaction (questions, commands)</a:t>
            </a:r>
          </a:p>
          <a:p>
            <a:pPr marL="749808" lvl="1" indent="-457200">
              <a:buFont typeface="+mj-lt"/>
              <a:buAutoNum type="alphaLcPeriod"/>
            </a:pPr>
            <a:r>
              <a:rPr lang="en-US" sz="2000" dirty="0"/>
              <a:t>Robot’s interaction capabilities (confirmation,</a:t>
            </a:r>
          </a:p>
          <a:p>
            <a:pPr marL="292608" lvl="1" indent="0">
              <a:buNone/>
            </a:pPr>
            <a:r>
              <a:rPr lang="en-US" sz="2000" dirty="0"/>
              <a:t> ask for help, learn new concepts </a:t>
            </a:r>
            <a:r>
              <a:rPr lang="en-US" sz="2000" dirty="0" err="1"/>
              <a:t>etc</a:t>
            </a:r>
            <a:r>
              <a:rPr lang="en-US" sz="2000" dirty="0"/>
              <a:t>)</a:t>
            </a:r>
          </a:p>
          <a:p>
            <a:pPr marL="749808" lvl="1" indent="-457200">
              <a:buFont typeface="+mj-lt"/>
              <a:buAutoNum type="alphaLcPeriod"/>
            </a:pPr>
            <a:endParaRPr lang="en-US" sz="2000" dirty="0"/>
          </a:p>
          <a:p>
            <a:pPr marL="749808" lvl="1" indent="-457200">
              <a:buFont typeface="+mj-lt"/>
              <a:buAutoNum type="alphaLcPeriod"/>
            </a:pPr>
            <a:endParaRPr lang="en-US" sz="2000" dirty="0"/>
          </a:p>
          <a:p>
            <a:pPr marL="292608" lvl="1" indent="0">
              <a:buNone/>
            </a:pPr>
            <a:endParaRPr lang="en-US" sz="2000" dirty="0"/>
          </a:p>
          <a:p>
            <a:pPr marL="749808" lvl="1" indent="-457200">
              <a:buFont typeface="+mj-lt"/>
              <a:buAutoNum type="alphaLcPeriod"/>
            </a:pPr>
            <a:endParaRPr lang="en-US" sz="2000" dirty="0"/>
          </a:p>
        </p:txBody>
      </p:sp>
      <p:sp>
        <p:nvSpPr>
          <p:cNvPr id="4" name="Slide Number Placeholder 3">
            <a:extLst>
              <a:ext uri="{FF2B5EF4-FFF2-40B4-BE49-F238E27FC236}">
                <a16:creationId xmlns:a16="http://schemas.microsoft.com/office/drawing/2014/main" id="{7D42810B-02B8-4BEB-ACF8-F754AF7D0A65}"/>
              </a:ext>
            </a:extLst>
          </p:cNvPr>
          <p:cNvSpPr>
            <a:spLocks noGrp="1"/>
          </p:cNvSpPr>
          <p:nvPr>
            <p:ph type="sldNum" sz="quarter" idx="12"/>
          </p:nvPr>
        </p:nvSpPr>
        <p:spPr/>
        <p:txBody>
          <a:bodyPr/>
          <a:lstStyle/>
          <a:p>
            <a:fld id="{6113E31D-E2AB-40D1-8B51-AFA5AFEF393A}" type="slidenum">
              <a:rPr lang="en-US" smtClean="0"/>
              <a:pPr/>
              <a:t>10</a:t>
            </a:fld>
            <a:endParaRPr lang="en-US" dirty="0"/>
          </a:p>
        </p:txBody>
      </p:sp>
      <p:pic>
        <p:nvPicPr>
          <p:cNvPr id="5" name="Picture 2">
            <a:extLst>
              <a:ext uri="{FF2B5EF4-FFF2-40B4-BE49-F238E27FC236}">
                <a16:creationId xmlns:a16="http://schemas.microsoft.com/office/drawing/2014/main" id="{C805EC39-4266-4508-9041-6651FDE54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730" y="1828287"/>
            <a:ext cx="4879658" cy="44972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046AA5D-4DE1-4670-8840-E348B8980023}"/>
              </a:ext>
            </a:extLst>
          </p:cNvPr>
          <p:cNvSpPr/>
          <p:nvPr/>
        </p:nvSpPr>
        <p:spPr>
          <a:xfrm>
            <a:off x="7264400" y="50630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BD72ADD-3962-4AC1-8DBA-3149B2975C98}"/>
              </a:ext>
            </a:extLst>
          </p:cNvPr>
          <p:cNvSpPr/>
          <p:nvPr/>
        </p:nvSpPr>
        <p:spPr>
          <a:xfrm>
            <a:off x="7416800" y="2260600"/>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CD7E0A-2D3B-40B4-899C-B99052A87162}"/>
              </a:ext>
            </a:extLst>
          </p:cNvPr>
          <p:cNvSpPr/>
          <p:nvPr/>
        </p:nvSpPr>
        <p:spPr>
          <a:xfrm>
            <a:off x="7944221" y="49106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B36C4D3-C531-4603-A01C-BCF1F8C863F3}"/>
              </a:ext>
            </a:extLst>
          </p:cNvPr>
          <p:cNvSpPr/>
          <p:nvPr/>
        </p:nvSpPr>
        <p:spPr>
          <a:xfrm>
            <a:off x="7944221" y="4928114"/>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3E5B08F-0224-4983-9522-84F2E8217010}"/>
              </a:ext>
            </a:extLst>
          </p:cNvPr>
          <p:cNvSpPr/>
          <p:nvPr/>
        </p:nvSpPr>
        <p:spPr>
          <a:xfrm>
            <a:off x="8134906" y="5763548"/>
            <a:ext cx="253629" cy="2700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864CD3-EAE2-442D-9186-28D3E1E6364E}"/>
              </a:ext>
            </a:extLst>
          </p:cNvPr>
          <p:cNvSpPr/>
          <p:nvPr/>
        </p:nvSpPr>
        <p:spPr>
          <a:xfrm>
            <a:off x="1036320" y="1799584"/>
            <a:ext cx="3970866" cy="19456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llout: Bent Line 11">
            <a:extLst>
              <a:ext uri="{FF2B5EF4-FFF2-40B4-BE49-F238E27FC236}">
                <a16:creationId xmlns:a16="http://schemas.microsoft.com/office/drawing/2014/main" id="{88819663-E515-46B7-86A5-26D73D3A1096}"/>
              </a:ext>
            </a:extLst>
          </p:cNvPr>
          <p:cNvSpPr/>
          <p:nvPr/>
        </p:nvSpPr>
        <p:spPr>
          <a:xfrm>
            <a:off x="8149940" y="1929886"/>
            <a:ext cx="634423" cy="301019"/>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Alice</a:t>
            </a:r>
          </a:p>
        </p:txBody>
      </p:sp>
      <p:sp>
        <p:nvSpPr>
          <p:cNvPr id="13" name="Callout: Bent Line 12">
            <a:extLst>
              <a:ext uri="{FF2B5EF4-FFF2-40B4-BE49-F238E27FC236}">
                <a16:creationId xmlns:a16="http://schemas.microsoft.com/office/drawing/2014/main" id="{B30C6B51-2512-479C-A4DE-B9E2A2949757}"/>
              </a:ext>
            </a:extLst>
          </p:cNvPr>
          <p:cNvSpPr/>
          <p:nvPr/>
        </p:nvSpPr>
        <p:spPr>
          <a:xfrm>
            <a:off x="6472125" y="5063067"/>
            <a:ext cx="707238" cy="245533"/>
          </a:xfrm>
          <a:prstGeom prst="borderCallout2">
            <a:avLst>
              <a:gd name="adj1" fmla="val 97010"/>
              <a:gd name="adj2" fmla="val 39230"/>
              <a:gd name="adj3" fmla="val 130852"/>
              <a:gd name="adj4" fmla="val 118816"/>
              <a:gd name="adj5" fmla="val 133651"/>
              <a:gd name="adj6" fmla="val 113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Mary</a:t>
            </a:r>
          </a:p>
        </p:txBody>
      </p:sp>
      <p:sp>
        <p:nvSpPr>
          <p:cNvPr id="14" name="Callout: Bent Line 13">
            <a:extLst>
              <a:ext uri="{FF2B5EF4-FFF2-40B4-BE49-F238E27FC236}">
                <a16:creationId xmlns:a16="http://schemas.microsoft.com/office/drawing/2014/main" id="{623BD7D5-2D67-4AF9-B30D-068C5A5D169A}"/>
              </a:ext>
            </a:extLst>
          </p:cNvPr>
          <p:cNvSpPr/>
          <p:nvPr/>
        </p:nvSpPr>
        <p:spPr>
          <a:xfrm>
            <a:off x="8852084" y="5567911"/>
            <a:ext cx="707238" cy="245533"/>
          </a:xfrm>
          <a:prstGeom prst="borderCallout2">
            <a:avLst>
              <a:gd name="adj1" fmla="val 41148"/>
              <a:gd name="adj2" fmla="val -4729"/>
              <a:gd name="adj3" fmla="val 22852"/>
              <a:gd name="adj4" fmla="val -19526"/>
              <a:gd name="adj5" fmla="val -60005"/>
              <a:gd name="adj6" fmla="val -80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Rosie</a:t>
            </a:r>
          </a:p>
        </p:txBody>
      </p:sp>
      <p:sp>
        <p:nvSpPr>
          <p:cNvPr id="15" name="Callout: Bent Line 14">
            <a:extLst>
              <a:ext uri="{FF2B5EF4-FFF2-40B4-BE49-F238E27FC236}">
                <a16:creationId xmlns:a16="http://schemas.microsoft.com/office/drawing/2014/main" id="{6A8A0401-4F3D-483F-ADA2-0F845D33F8C0}"/>
              </a:ext>
            </a:extLst>
          </p:cNvPr>
          <p:cNvSpPr/>
          <p:nvPr/>
        </p:nvSpPr>
        <p:spPr>
          <a:xfrm>
            <a:off x="6557162" y="5851790"/>
            <a:ext cx="707238" cy="245533"/>
          </a:xfrm>
          <a:prstGeom prst="borderCallout2">
            <a:avLst>
              <a:gd name="adj1" fmla="val 63493"/>
              <a:gd name="adj2" fmla="val 102583"/>
              <a:gd name="adj3" fmla="val 74990"/>
              <a:gd name="adj4" fmla="val 104594"/>
              <a:gd name="adj5" fmla="val 51719"/>
              <a:gd name="adj6" fmla="val 22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Mug</a:t>
            </a:r>
          </a:p>
        </p:txBody>
      </p:sp>
    </p:spTree>
    <p:extLst>
      <p:ext uri="{BB962C8B-B14F-4D97-AF65-F5344CB8AC3E}">
        <p14:creationId xmlns:p14="http://schemas.microsoft.com/office/powerpoint/2010/main" val="2327567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6DA8-DC6E-46A9-A1DD-675176F7AADF}"/>
              </a:ext>
            </a:extLst>
          </p:cNvPr>
          <p:cNvSpPr>
            <a:spLocks noGrp="1"/>
          </p:cNvSpPr>
          <p:nvPr>
            <p:ph type="title"/>
          </p:nvPr>
        </p:nvSpPr>
        <p:spPr/>
        <p:txBody>
          <a:bodyPr/>
          <a:lstStyle/>
          <a:p>
            <a:r>
              <a:rPr lang="en-US" dirty="0"/>
              <a:t>Ask robot for information</a:t>
            </a:r>
          </a:p>
        </p:txBody>
      </p:sp>
      <p:grpSp>
        <p:nvGrpSpPr>
          <p:cNvPr id="3" name="Group 2">
            <a:extLst>
              <a:ext uri="{FF2B5EF4-FFF2-40B4-BE49-F238E27FC236}">
                <a16:creationId xmlns:a16="http://schemas.microsoft.com/office/drawing/2014/main" id="{77C06FBB-956E-47D8-B420-79EE65FD87E3}"/>
              </a:ext>
            </a:extLst>
          </p:cNvPr>
          <p:cNvGrpSpPr/>
          <p:nvPr/>
        </p:nvGrpSpPr>
        <p:grpSpPr>
          <a:xfrm>
            <a:off x="1740689" y="3429000"/>
            <a:ext cx="8710619" cy="2513560"/>
            <a:chOff x="1910563" y="3036428"/>
            <a:chExt cx="8710619" cy="2513560"/>
          </a:xfrm>
        </p:grpSpPr>
        <p:pic>
          <p:nvPicPr>
            <p:cNvPr id="5" name="Picture 4">
              <a:extLst>
                <a:ext uri="{FF2B5EF4-FFF2-40B4-BE49-F238E27FC236}">
                  <a16:creationId xmlns:a16="http://schemas.microsoft.com/office/drawing/2014/main" id="{E43B9F4F-CBE3-4ACE-A6AF-34C36A8481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70" b="29489"/>
            <a:stretch/>
          </p:blipFill>
          <p:spPr>
            <a:xfrm>
              <a:off x="1910563" y="3036428"/>
              <a:ext cx="1630924" cy="2048433"/>
            </a:xfrm>
            <a:prstGeom prst="rect">
              <a:avLst/>
            </a:prstGeom>
          </p:spPr>
        </p:pic>
        <p:pic>
          <p:nvPicPr>
            <p:cNvPr id="7" name="Content Placeholder 3">
              <a:extLst>
                <a:ext uri="{FF2B5EF4-FFF2-40B4-BE49-F238E27FC236}">
                  <a16:creationId xmlns:a16="http://schemas.microsoft.com/office/drawing/2014/main" id="{3A331880-7BBD-4AE5-8C7B-770F6498DA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7726" y="3036428"/>
              <a:ext cx="1723456" cy="2048433"/>
            </a:xfrm>
            <a:prstGeom prst="rect">
              <a:avLst/>
            </a:prstGeom>
          </p:spPr>
        </p:pic>
        <p:sp>
          <p:nvSpPr>
            <p:cNvPr id="9" name="TextBox 8">
              <a:extLst>
                <a:ext uri="{FF2B5EF4-FFF2-40B4-BE49-F238E27FC236}">
                  <a16:creationId xmlns:a16="http://schemas.microsoft.com/office/drawing/2014/main" id="{08AA0848-D847-495F-97C5-91C993790F22}"/>
                </a:ext>
              </a:extLst>
            </p:cNvPr>
            <p:cNvSpPr txBox="1"/>
            <p:nvPr/>
          </p:nvSpPr>
          <p:spPr>
            <a:xfrm>
              <a:off x="1992491" y="5088323"/>
              <a:ext cx="14670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Instructor</a:t>
              </a:r>
            </a:p>
          </p:txBody>
        </p:sp>
        <p:sp>
          <p:nvSpPr>
            <p:cNvPr id="11" name="TextBox 10">
              <a:extLst>
                <a:ext uri="{FF2B5EF4-FFF2-40B4-BE49-F238E27FC236}">
                  <a16:creationId xmlns:a16="http://schemas.microsoft.com/office/drawing/2014/main" id="{DF4745FB-A049-4A2F-9C8D-B92E1D72E322}"/>
                </a:ext>
              </a:extLst>
            </p:cNvPr>
            <p:cNvSpPr txBox="1"/>
            <p:nvPr/>
          </p:nvSpPr>
          <p:spPr>
            <a:xfrm>
              <a:off x="9057274" y="5084861"/>
              <a:ext cx="14043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ITL robot</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 name="Arrow: Right 13">
              <a:extLst>
                <a:ext uri="{FF2B5EF4-FFF2-40B4-BE49-F238E27FC236}">
                  <a16:creationId xmlns:a16="http://schemas.microsoft.com/office/drawing/2014/main" id="{FA80F514-DEAD-467A-84C8-7A1C36666A5C}"/>
                </a:ext>
              </a:extLst>
            </p:cNvPr>
            <p:cNvSpPr/>
            <p:nvPr/>
          </p:nvSpPr>
          <p:spPr bwMode="auto">
            <a:xfrm>
              <a:off x="3825663" y="3991173"/>
              <a:ext cx="5072063" cy="488632"/>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endParaRPr kumimoji="0" lang="en-US" sz="1600" b="1" i="0" u="none" strike="noStrike" kern="1200" cap="none" spc="0" normalizeH="0" baseline="0" noProof="0">
                <a:ln>
                  <a:noFill/>
                </a:ln>
                <a:solidFill>
                  <a:srgbClr val="000000"/>
                </a:solidFill>
                <a:effectLst/>
                <a:uLnTx/>
                <a:uFillTx/>
                <a:latin typeface="Arial" pitchFamily="-110" charset="0"/>
                <a:ea typeface="Arial" pitchFamily="-110" charset="0"/>
                <a:cs typeface="Arial" pitchFamily="-110" charset="0"/>
              </a:endParaRPr>
            </a:p>
          </p:txBody>
        </p:sp>
        <p:sp>
          <p:nvSpPr>
            <p:cNvPr id="15" name="TextBox 14">
              <a:extLst>
                <a:ext uri="{FF2B5EF4-FFF2-40B4-BE49-F238E27FC236}">
                  <a16:creationId xmlns:a16="http://schemas.microsoft.com/office/drawing/2014/main" id="{70193EE5-07A6-4D35-BD37-BFA7DE0AA483}"/>
                </a:ext>
              </a:extLst>
            </p:cNvPr>
            <p:cNvSpPr txBox="1"/>
            <p:nvPr/>
          </p:nvSpPr>
          <p:spPr>
            <a:xfrm>
              <a:off x="4066290" y="3540069"/>
              <a:ext cx="45908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Transparency mechanisms </a:t>
              </a:r>
            </a:p>
          </p:txBody>
        </p:sp>
      </p:grpSp>
      <p:sp>
        <p:nvSpPr>
          <p:cNvPr id="12" name="TextBox 11">
            <a:extLst>
              <a:ext uri="{FF2B5EF4-FFF2-40B4-BE49-F238E27FC236}">
                <a16:creationId xmlns:a16="http://schemas.microsoft.com/office/drawing/2014/main" id="{2A697F8A-DED7-4FCB-A964-78891854620E}"/>
              </a:ext>
            </a:extLst>
          </p:cNvPr>
          <p:cNvSpPr txBox="1"/>
          <p:nvPr/>
        </p:nvSpPr>
        <p:spPr>
          <a:xfrm>
            <a:off x="1118096" y="1877747"/>
            <a:ext cx="10037233" cy="1077218"/>
          </a:xfrm>
          <a:prstGeom prst="rect">
            <a:avLst/>
          </a:prstGeom>
          <a:noFill/>
          <a:ln w="28575">
            <a:noFill/>
          </a:ln>
        </p:spPr>
        <p:txBody>
          <a:bodyPr wrap="square" rtlCol="0">
            <a:spAutoFit/>
          </a:bodyPr>
          <a:lstStyle/>
          <a:p>
            <a:pPr algn="ctr"/>
            <a:r>
              <a:rPr lang="en-US" sz="3200" kern="0" dirty="0">
                <a:solidFill>
                  <a:schemeClr val="accent2">
                    <a:lumMod val="75000"/>
                  </a:schemeClr>
                </a:solidFill>
                <a:latin typeface="Arial" panose="020B0604020202020204" pitchFamily="34" charset="0"/>
                <a:ea typeface="ＭＳ Ｐゴシック" pitchFamily="-110" charset="-128"/>
                <a:cs typeface="Arial" panose="020B0604020202020204" pitchFamily="34" charset="0"/>
              </a:rPr>
              <a:t>Transparency mechanisms provide the instructor with information about robot’s knowledge</a:t>
            </a:r>
          </a:p>
        </p:txBody>
      </p:sp>
      <p:sp>
        <p:nvSpPr>
          <p:cNvPr id="8" name="Slide Number Placeholder 7">
            <a:extLst>
              <a:ext uri="{FF2B5EF4-FFF2-40B4-BE49-F238E27FC236}">
                <a16:creationId xmlns:a16="http://schemas.microsoft.com/office/drawing/2014/main" id="{0FFBE69D-8217-4CE3-8E2C-E10DE89B8139}"/>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607478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FC85-8597-43B2-9975-DFEC0230EF09}"/>
              </a:ext>
            </a:extLst>
          </p:cNvPr>
          <p:cNvSpPr>
            <a:spLocks noGrp="1"/>
          </p:cNvSpPr>
          <p:nvPr>
            <p:ph type="title"/>
          </p:nvPr>
        </p:nvSpPr>
        <p:spPr/>
        <p:txBody>
          <a:bodyPr/>
          <a:lstStyle/>
          <a:p>
            <a:r>
              <a:rPr lang="en-US" dirty="0"/>
              <a:t>Implemented transparency mechanisms</a:t>
            </a:r>
          </a:p>
        </p:txBody>
      </p:sp>
      <p:sp>
        <p:nvSpPr>
          <p:cNvPr id="3" name="Content Placeholder 2">
            <a:extLst>
              <a:ext uri="{FF2B5EF4-FFF2-40B4-BE49-F238E27FC236}">
                <a16:creationId xmlns:a16="http://schemas.microsoft.com/office/drawing/2014/main" id="{08C028B6-D252-4DCA-998A-880E69B3FAEC}"/>
              </a:ext>
            </a:extLst>
          </p:cNvPr>
          <p:cNvSpPr>
            <a:spLocks noGrp="1"/>
          </p:cNvSpPr>
          <p:nvPr>
            <p:ph idx="1"/>
          </p:nvPr>
        </p:nvSpPr>
        <p:spPr/>
        <p:txBody>
          <a:bodyPr>
            <a:normAutofit/>
          </a:bodyPr>
          <a:lstStyle/>
          <a:p>
            <a:pPr>
              <a:buFont typeface="Arial" panose="020B0604020202020204" pitchFamily="34" charset="0"/>
              <a:buChar char="•"/>
            </a:pPr>
            <a:r>
              <a:rPr lang="en-US" sz="2400" dirty="0"/>
              <a:t> Question-answering mechanisms</a:t>
            </a:r>
          </a:p>
          <a:p>
            <a:pPr lvl="1">
              <a:buFont typeface="Arial" panose="020B0604020202020204" pitchFamily="34" charset="0"/>
              <a:buChar char="•"/>
            </a:pPr>
            <a:r>
              <a:rPr lang="en-US" sz="2000" i="1" dirty="0"/>
              <a:t>What do you see? What is ‘clear’?</a:t>
            </a:r>
          </a:p>
          <a:p>
            <a:pPr>
              <a:buFont typeface="Arial" panose="020B0604020202020204" pitchFamily="34" charset="0"/>
              <a:buChar char="•"/>
            </a:pPr>
            <a:r>
              <a:rPr lang="en-US" sz="2400" dirty="0"/>
              <a:t> Visualization mechanisms</a:t>
            </a:r>
          </a:p>
        </p:txBody>
      </p:sp>
      <p:sp>
        <p:nvSpPr>
          <p:cNvPr id="4" name="Slide Number Placeholder 3">
            <a:extLst>
              <a:ext uri="{FF2B5EF4-FFF2-40B4-BE49-F238E27FC236}">
                <a16:creationId xmlns:a16="http://schemas.microsoft.com/office/drawing/2014/main" id="{08AB8346-9D1F-46A8-9B58-0B92E00FC21A}"/>
              </a:ext>
            </a:extLst>
          </p:cNvPr>
          <p:cNvSpPr>
            <a:spLocks noGrp="1"/>
          </p:cNvSpPr>
          <p:nvPr>
            <p:ph type="sldNum" sz="quarter" idx="12"/>
          </p:nvPr>
        </p:nvSpPr>
        <p:spPr/>
        <p:txBody>
          <a:bodyPr/>
          <a:lstStyle/>
          <a:p>
            <a:fld id="{6113E31D-E2AB-40D1-8B51-AFA5AFEF393A}" type="slidenum">
              <a:rPr lang="en-US" smtClean="0"/>
              <a:pPr/>
              <a:t>12</a:t>
            </a:fld>
            <a:endParaRPr lang="en-US" dirty="0"/>
          </a:p>
        </p:txBody>
      </p:sp>
      <p:graphicFrame>
        <p:nvGraphicFramePr>
          <p:cNvPr id="5" name="Chart 4">
            <a:extLst>
              <a:ext uri="{FF2B5EF4-FFF2-40B4-BE49-F238E27FC236}">
                <a16:creationId xmlns:a16="http://schemas.microsoft.com/office/drawing/2014/main" id="{BBE4FB1A-1773-4350-8B1E-74DBBA267421}"/>
              </a:ext>
            </a:extLst>
          </p:cNvPr>
          <p:cNvGraphicFramePr>
            <a:graphicFrameLocks/>
          </p:cNvGraphicFramePr>
          <p:nvPr>
            <p:extLst>
              <p:ext uri="{D42A27DB-BD31-4B8C-83A1-F6EECF244321}">
                <p14:modId xmlns:p14="http://schemas.microsoft.com/office/powerpoint/2010/main" val="2394184997"/>
              </p:ext>
            </p:extLst>
          </p:nvPr>
        </p:nvGraphicFramePr>
        <p:xfrm>
          <a:off x="6384183" y="1737360"/>
          <a:ext cx="8207830" cy="4871041"/>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2FCA270C-E738-470A-A59D-53580672B64E}"/>
              </a:ext>
            </a:extLst>
          </p:cNvPr>
          <p:cNvCxnSpPr>
            <a:cxnSpLocks/>
          </p:cNvCxnSpPr>
          <p:nvPr/>
        </p:nvCxnSpPr>
        <p:spPr bwMode="auto">
          <a:xfrm flipV="1">
            <a:off x="8512341" y="2148482"/>
            <a:ext cx="3176" cy="1560058"/>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11591D1-45CD-46C3-B7DC-36B5AABEACDB}"/>
              </a:ext>
            </a:extLst>
          </p:cNvPr>
          <p:cNvCxnSpPr/>
          <p:nvPr/>
        </p:nvCxnSpPr>
        <p:spPr bwMode="auto">
          <a:xfrm flipV="1">
            <a:off x="8512341" y="2137675"/>
            <a:ext cx="585964" cy="34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9BC01FA-4A2C-4D7C-906E-E14FBB961F83}"/>
              </a:ext>
            </a:extLst>
          </p:cNvPr>
          <p:cNvCxnSpPr/>
          <p:nvPr/>
        </p:nvCxnSpPr>
        <p:spPr bwMode="auto">
          <a:xfrm>
            <a:off x="9095417" y="2134789"/>
            <a:ext cx="2888" cy="542643"/>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17">
            <a:extLst>
              <a:ext uri="{FF2B5EF4-FFF2-40B4-BE49-F238E27FC236}">
                <a16:creationId xmlns:a16="http://schemas.microsoft.com/office/drawing/2014/main" id="{1A84FCF2-867C-4DAF-9D1B-A56C3C6C510B}"/>
              </a:ext>
            </a:extLst>
          </p:cNvPr>
          <p:cNvSpPr txBox="1"/>
          <p:nvPr/>
        </p:nvSpPr>
        <p:spPr>
          <a:xfrm>
            <a:off x="8718385" y="1906919"/>
            <a:ext cx="280921" cy="3150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3D0E2891-9D95-439B-8D45-E05A06FD560F}"/>
              </a:ext>
            </a:extLst>
          </p:cNvPr>
          <p:cNvCxnSpPr/>
          <p:nvPr/>
        </p:nvCxnSpPr>
        <p:spPr bwMode="auto">
          <a:xfrm>
            <a:off x="10488098" y="1916544"/>
            <a:ext cx="0" cy="631408"/>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584334F-2BF1-49DF-96F8-1B7B2A5EE83B}"/>
              </a:ext>
            </a:extLst>
          </p:cNvPr>
          <p:cNvCxnSpPr/>
          <p:nvPr/>
        </p:nvCxnSpPr>
        <p:spPr bwMode="auto">
          <a:xfrm flipV="1">
            <a:off x="8394867" y="1925297"/>
            <a:ext cx="2093231" cy="909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1FBCE75-F51D-416F-8694-B2B0CFFCE680}"/>
              </a:ext>
            </a:extLst>
          </p:cNvPr>
          <p:cNvCxnSpPr/>
          <p:nvPr/>
        </p:nvCxnSpPr>
        <p:spPr bwMode="auto">
          <a:xfrm flipH="1" flipV="1">
            <a:off x="8394867" y="1923509"/>
            <a:ext cx="13881" cy="1785031"/>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TextBox 34">
            <a:extLst>
              <a:ext uri="{FF2B5EF4-FFF2-40B4-BE49-F238E27FC236}">
                <a16:creationId xmlns:a16="http://schemas.microsoft.com/office/drawing/2014/main" id="{30796E6D-7C06-4F46-B3A1-8BF710C3AEC5}"/>
              </a:ext>
            </a:extLst>
          </p:cNvPr>
          <p:cNvSpPr txBox="1"/>
          <p:nvPr/>
        </p:nvSpPr>
        <p:spPr>
          <a:xfrm>
            <a:off x="9397883" y="1722158"/>
            <a:ext cx="280921" cy="31505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80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B9321CD5-A54D-43FA-8C1B-A19778798925}"/>
              </a:ext>
            </a:extLst>
          </p:cNvPr>
          <p:cNvSpPr/>
          <p:nvPr/>
        </p:nvSpPr>
        <p:spPr bwMode="auto">
          <a:xfrm>
            <a:off x="6874903" y="1737360"/>
            <a:ext cx="4674312" cy="414184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pPr>
            <a:endPara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endParaRPr>
          </a:p>
        </p:txBody>
      </p:sp>
      <p:sp>
        <p:nvSpPr>
          <p:cNvPr id="16" name="TextBox 15">
            <a:extLst>
              <a:ext uri="{FF2B5EF4-FFF2-40B4-BE49-F238E27FC236}">
                <a16:creationId xmlns:a16="http://schemas.microsoft.com/office/drawing/2014/main" id="{B4DF8A0D-77FA-4AC7-87F5-7044B24E6CA3}"/>
              </a:ext>
            </a:extLst>
          </p:cNvPr>
          <p:cNvSpPr txBox="1"/>
          <p:nvPr/>
        </p:nvSpPr>
        <p:spPr>
          <a:xfrm>
            <a:off x="596091" y="6488457"/>
            <a:ext cx="9310819" cy="307777"/>
          </a:xfrm>
          <a:prstGeom prst="rect">
            <a:avLst/>
          </a:prstGeom>
          <a:noFill/>
        </p:spPr>
        <p:txBody>
          <a:bodyPr wrap="none" rtlCol="0">
            <a:spAutoFit/>
          </a:bodyPr>
          <a:lstStyle/>
          <a:p>
            <a:r>
              <a:rPr lang="en-US" sz="1400" dirty="0">
                <a:solidFill>
                  <a:schemeClr val="bg1"/>
                </a:solidFill>
              </a:rPr>
              <a:t>Ramaraj et al. Towards using transparency mechanisms to build better mental models. ACS workshop on </a:t>
            </a:r>
            <a:r>
              <a:rPr lang="en-US" sz="1400">
                <a:solidFill>
                  <a:schemeClr val="bg1"/>
                </a:solidFill>
              </a:rPr>
              <a:t>goal reasoning </a:t>
            </a:r>
            <a:r>
              <a:rPr lang="en-US" sz="1400" dirty="0">
                <a:solidFill>
                  <a:schemeClr val="bg1"/>
                </a:solidFill>
              </a:rPr>
              <a:t>(2019)</a:t>
            </a:r>
          </a:p>
        </p:txBody>
      </p:sp>
      <p:pic>
        <p:nvPicPr>
          <p:cNvPr id="17" name="Picture 16">
            <a:extLst>
              <a:ext uri="{FF2B5EF4-FFF2-40B4-BE49-F238E27FC236}">
                <a16:creationId xmlns:a16="http://schemas.microsoft.com/office/drawing/2014/main" id="{CF9AB982-8C6E-4E1D-B3DB-5092B8EA8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887" y="3558498"/>
            <a:ext cx="4935796" cy="276907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9A2009FD-61E4-452D-B62E-D0FBA35FAFF3}"/>
              </a:ext>
            </a:extLst>
          </p:cNvPr>
          <p:cNvPicPr>
            <a:picLocks noChangeAspect="1"/>
          </p:cNvPicPr>
          <p:nvPr/>
        </p:nvPicPr>
        <p:blipFill rotWithShape="1">
          <a:blip r:embed="rId5">
            <a:extLst>
              <a:ext uri="{28A0092B-C50C-407E-A947-70E740481C1C}">
                <a14:useLocalDpi xmlns:a14="http://schemas.microsoft.com/office/drawing/2010/main" val="0"/>
              </a:ext>
            </a:extLst>
          </a:blip>
          <a:srcRect r="50174"/>
          <a:stretch/>
        </p:blipFill>
        <p:spPr>
          <a:xfrm>
            <a:off x="1430866" y="3542323"/>
            <a:ext cx="4027149" cy="277011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a:extLst>
              <a:ext uri="{FF2B5EF4-FFF2-40B4-BE49-F238E27FC236}">
                <a16:creationId xmlns:a16="http://schemas.microsoft.com/office/drawing/2014/main" id="{4EE3656D-BA1A-4047-8AEF-4D4D943022F5}"/>
              </a:ext>
            </a:extLst>
          </p:cNvPr>
          <p:cNvSpPr/>
          <p:nvPr/>
        </p:nvSpPr>
        <p:spPr>
          <a:xfrm>
            <a:off x="9146170" y="3503330"/>
            <a:ext cx="2247699" cy="63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167D2A-C951-4DAF-A45C-ED9214175C6F}"/>
              </a:ext>
            </a:extLst>
          </p:cNvPr>
          <p:cNvSpPr/>
          <p:nvPr/>
        </p:nvSpPr>
        <p:spPr>
          <a:xfrm>
            <a:off x="9174855" y="6157232"/>
            <a:ext cx="2138828" cy="2364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2866A4-2DFA-4FD3-B41F-E7B8460151B9}"/>
              </a:ext>
            </a:extLst>
          </p:cNvPr>
          <p:cNvSpPr/>
          <p:nvPr/>
        </p:nvSpPr>
        <p:spPr>
          <a:xfrm>
            <a:off x="6297701" y="4506619"/>
            <a:ext cx="2933167" cy="10700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358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9" grpId="0"/>
      <p:bldP spid="13" grpId="0"/>
      <p:bldP spid="14" grpId="0" animBg="1"/>
      <p:bldP spid="19" grpId="0" animBg="1"/>
      <p:bldP spid="19" grpId="1" animBg="1"/>
      <p:bldP spid="20" grpId="0" animBg="1"/>
      <p:bldP spid="20" grpId="1" animBg="1"/>
      <p:bldP spid="21" grpId="0" animBg="1"/>
      <p:bldP spid="21"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7561473" y="4827504"/>
            <a:ext cx="448378" cy="382002"/>
          </a:xfrm>
          <a:prstGeom prst="rect">
            <a:avLst/>
          </a:prstGeom>
          <a:solidFill>
            <a:srgbClr val="1A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2" name="Title 1"/>
          <p:cNvSpPr>
            <a:spLocks noGrp="1"/>
          </p:cNvSpPr>
          <p:nvPr>
            <p:ph type="title"/>
          </p:nvPr>
        </p:nvSpPr>
        <p:spPr/>
        <p:txBody>
          <a:bodyPr/>
          <a:lstStyle/>
          <a:p>
            <a:r>
              <a:rPr lang="en-US" dirty="0"/>
              <a:t>Transparency mechanisms</a:t>
            </a:r>
          </a:p>
        </p:txBody>
      </p:sp>
      <p:cxnSp>
        <p:nvCxnSpPr>
          <p:cNvPr id="5" name="Curved Connector 4"/>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7" name="TextBox 6"/>
          <p:cNvSpPr txBox="1"/>
          <p:nvPr/>
        </p:nvSpPr>
        <p:spPr>
          <a:xfrm>
            <a:off x="2129651" y="5924924"/>
            <a:ext cx="14670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Instructor</a:t>
            </a:r>
          </a:p>
        </p:txBody>
      </p:sp>
      <p:sp>
        <p:nvSpPr>
          <p:cNvPr id="8" name="TextBox 7"/>
          <p:cNvSpPr txBox="1"/>
          <p:nvPr/>
        </p:nvSpPr>
        <p:spPr>
          <a:xfrm>
            <a:off x="9249445" y="5927460"/>
            <a:ext cx="14043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ITL robot</a:t>
            </a:r>
          </a:p>
        </p:txBody>
      </p:sp>
      <p:sp>
        <p:nvSpPr>
          <p:cNvPr id="9" name="Rectangle 8"/>
          <p:cNvSpPr/>
          <p:nvPr/>
        </p:nvSpPr>
        <p:spPr>
          <a:xfrm>
            <a:off x="7340096" y="5580875"/>
            <a:ext cx="891133" cy="401102"/>
          </a:xfrm>
          <a:prstGeom prst="rect">
            <a:avLst/>
          </a:prstGeom>
          <a:solidFill>
            <a:srgbClr val="D411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10" name="Rectangle 9"/>
          <p:cNvSpPr/>
          <p:nvPr/>
        </p:nvSpPr>
        <p:spPr>
          <a:xfrm>
            <a:off x="7449774" y="5198872"/>
            <a:ext cx="671777" cy="3820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11" name="Rectangle 10"/>
          <p:cNvSpPr/>
          <p:nvPr/>
        </p:nvSpPr>
        <p:spPr>
          <a:xfrm>
            <a:off x="7185083" y="6005045"/>
            <a:ext cx="1284799" cy="50934"/>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66FF"/>
              </a:solidFill>
              <a:effectLst/>
              <a:uLnTx/>
              <a:uFillTx/>
              <a:latin typeface="Times"/>
              <a:ea typeface="+mn-ea"/>
              <a:cs typeface="+mn-cs"/>
            </a:endParaRPr>
          </a:p>
        </p:txBody>
      </p:sp>
      <p:sp>
        <p:nvSpPr>
          <p:cNvPr id="12" name="Rectangle 11"/>
          <p:cNvSpPr/>
          <p:nvPr/>
        </p:nvSpPr>
        <p:spPr>
          <a:xfrm>
            <a:off x="4459129" y="6006922"/>
            <a:ext cx="1284799" cy="509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13" name="Rectangle 12"/>
          <p:cNvSpPr/>
          <p:nvPr/>
        </p:nvSpPr>
        <p:spPr>
          <a:xfrm>
            <a:off x="5840875" y="6011014"/>
            <a:ext cx="1284799" cy="50934"/>
          </a:xfrm>
          <a:prstGeom prst="rect">
            <a:avLst/>
          </a:prstGeom>
          <a:solidFill>
            <a:srgbClr val="1A8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00"/>
              </a:solidFill>
              <a:effectLst/>
              <a:uLnTx/>
              <a:uFillTx/>
              <a:latin typeface="Times"/>
              <a:ea typeface="+mn-ea"/>
              <a:cs typeface="+mn-cs"/>
            </a:endParaRPr>
          </a:p>
        </p:txBody>
      </p:sp>
      <p:sp>
        <p:nvSpPr>
          <p:cNvPr id="15" name="Cloud Callout 14"/>
          <p:cNvSpPr/>
          <p:nvPr/>
        </p:nvSpPr>
        <p:spPr bwMode="auto">
          <a:xfrm>
            <a:off x="9688025" y="2316964"/>
            <a:ext cx="2128911" cy="1099331"/>
          </a:xfrm>
          <a:prstGeom prst="cloudCallout">
            <a:avLst>
              <a:gd name="adj1" fmla="val -24911"/>
              <a:gd name="adj2" fmla="val 12244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endParaRPr>
          </a:p>
        </p:txBody>
      </p:sp>
      <p:sp>
        <p:nvSpPr>
          <p:cNvPr id="16" name="Rectangle 15"/>
          <p:cNvSpPr/>
          <p:nvPr/>
        </p:nvSpPr>
        <p:spPr>
          <a:xfrm>
            <a:off x="11062000" y="2802598"/>
            <a:ext cx="308537" cy="149913"/>
          </a:xfrm>
          <a:prstGeom prst="rect">
            <a:avLst/>
          </a:prstGeom>
          <a:solidFill>
            <a:srgbClr val="D411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17" name="Rectangle 16"/>
          <p:cNvSpPr/>
          <p:nvPr/>
        </p:nvSpPr>
        <p:spPr>
          <a:xfrm>
            <a:off x="11099974" y="2659824"/>
            <a:ext cx="232589" cy="1427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18" name="Rectangle 17"/>
          <p:cNvSpPr/>
          <p:nvPr/>
        </p:nvSpPr>
        <p:spPr>
          <a:xfrm>
            <a:off x="10993851" y="2950280"/>
            <a:ext cx="444835" cy="19037"/>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66FF"/>
              </a:solidFill>
              <a:effectLst/>
              <a:uLnTx/>
              <a:uFillTx/>
              <a:latin typeface="Times"/>
              <a:ea typeface="+mn-ea"/>
              <a:cs typeface="+mn-cs"/>
            </a:endParaRPr>
          </a:p>
        </p:txBody>
      </p:sp>
      <p:sp>
        <p:nvSpPr>
          <p:cNvPr id="19" name="Rectangle 18"/>
          <p:cNvSpPr/>
          <p:nvPr/>
        </p:nvSpPr>
        <p:spPr>
          <a:xfrm>
            <a:off x="10050045" y="2950981"/>
            <a:ext cx="444835" cy="190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
        <p:nvSpPr>
          <p:cNvPr id="20" name="Rectangle 19"/>
          <p:cNvSpPr/>
          <p:nvPr/>
        </p:nvSpPr>
        <p:spPr>
          <a:xfrm>
            <a:off x="10528446" y="2952510"/>
            <a:ext cx="444835" cy="19037"/>
          </a:xfrm>
          <a:prstGeom prst="rect">
            <a:avLst/>
          </a:prstGeom>
          <a:solidFill>
            <a:srgbClr val="1A85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sp>
        <p:nvSpPr>
          <p:cNvPr id="22" name="Rectangular Callout 21"/>
          <p:cNvSpPr/>
          <p:nvPr/>
        </p:nvSpPr>
        <p:spPr bwMode="auto">
          <a:xfrm>
            <a:off x="2047724" y="2673846"/>
            <a:ext cx="2411406" cy="888363"/>
          </a:xfrm>
          <a:prstGeom prst="wedgeRectCallout">
            <a:avLst>
              <a:gd name="adj1" fmla="val -24853"/>
              <a:gd name="adj2" fmla="val 93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r>
              <a:rPr kumimoji="0" lang="en-US" sz="2800" b="0" i="0" u="none" strike="noStrike" kern="1200" cap="none" spc="0" normalizeH="0" baseline="0" noProof="0" dirty="0">
                <a:ln>
                  <a:noFill/>
                </a:ln>
                <a:solidFill>
                  <a:srgbClr val="000000"/>
                </a:solidFill>
                <a:effectLst/>
                <a:uLnTx/>
                <a:uFillTx/>
                <a:ea typeface="Arial" pitchFamily="-110" charset="0"/>
                <a:cs typeface="Arial" pitchFamily="-110" charset="0"/>
              </a:rPr>
              <a:t>What do you see?</a:t>
            </a:r>
          </a:p>
        </p:txBody>
      </p:sp>
      <p:sp>
        <p:nvSpPr>
          <p:cNvPr id="24" name="Rectangular Callout 23"/>
          <p:cNvSpPr/>
          <p:nvPr/>
        </p:nvSpPr>
        <p:spPr bwMode="auto">
          <a:xfrm>
            <a:off x="5566912" y="2492347"/>
            <a:ext cx="3933399" cy="1392726"/>
          </a:xfrm>
          <a:prstGeom prst="wedgeRectCallout">
            <a:avLst>
              <a:gd name="adj1" fmla="val 47421"/>
              <a:gd name="adj2" fmla="val 899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r>
              <a:rPr kumimoji="0" lang="en-US" sz="2200" b="0" i="0" u="none" strike="noStrike" kern="1200" cap="none" spc="0" normalizeH="0" baseline="0" noProof="0" dirty="0">
                <a:ln>
                  <a:noFill/>
                </a:ln>
                <a:solidFill>
                  <a:srgbClr val="000000"/>
                </a:solidFill>
                <a:effectLst/>
                <a:uLnTx/>
                <a:uFillTx/>
                <a:ea typeface="Arial" pitchFamily="-110" charset="0"/>
                <a:cs typeface="Arial" pitchFamily="-110" charset="0"/>
              </a:rPr>
              <a:t>I see a small block on a medium block,</a:t>
            </a:r>
            <a:r>
              <a:rPr kumimoji="0" lang="en-US" sz="2200" b="0" i="0" u="none" strike="noStrike" kern="1200" cap="none" spc="0" normalizeH="0" noProof="0" dirty="0">
                <a:ln>
                  <a:noFill/>
                </a:ln>
                <a:solidFill>
                  <a:srgbClr val="000000"/>
                </a:solidFill>
                <a:effectLst/>
                <a:uLnTx/>
                <a:uFillTx/>
                <a:ea typeface="Arial" pitchFamily="-110" charset="0"/>
                <a:cs typeface="Arial" pitchFamily="-110" charset="0"/>
              </a:rPr>
              <a:t> a medium block on a large block and a large </a:t>
            </a:r>
            <a:r>
              <a:rPr lang="en-US" sz="2200" noProof="0" dirty="0">
                <a:solidFill>
                  <a:srgbClr val="000000"/>
                </a:solidFill>
                <a:ea typeface="Arial" pitchFamily="-110" charset="0"/>
                <a:cs typeface="Arial" pitchFamily="-110" charset="0"/>
              </a:rPr>
              <a:t>block …….I also see a green location and a blue location.</a:t>
            </a:r>
            <a:r>
              <a:rPr kumimoji="0" lang="en-US" sz="2200" b="0" i="0" u="none" strike="noStrike" kern="1200" cap="none" spc="0" normalizeH="0" baseline="0" noProof="0" dirty="0">
                <a:ln>
                  <a:noFill/>
                </a:ln>
                <a:solidFill>
                  <a:srgbClr val="000000"/>
                </a:solidFill>
                <a:effectLst/>
                <a:uLnTx/>
                <a:uFillTx/>
                <a:ea typeface="Arial" pitchFamily="-110" charset="0"/>
                <a:cs typeface="Arial" pitchFamily="-110" charset="0"/>
              </a:rPr>
              <a:t> </a:t>
            </a:r>
          </a:p>
        </p:txBody>
      </p:sp>
      <p:sp>
        <p:nvSpPr>
          <p:cNvPr id="25" name="Cloud Callout 24"/>
          <p:cNvSpPr/>
          <p:nvPr/>
        </p:nvSpPr>
        <p:spPr bwMode="auto">
          <a:xfrm>
            <a:off x="1" y="1731790"/>
            <a:ext cx="2112928" cy="2214455"/>
          </a:xfrm>
          <a:prstGeom prst="cloudCallout">
            <a:avLst>
              <a:gd name="adj1" fmla="val 49960"/>
              <a:gd name="adj2" fmla="val 6602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endParaRPr>
          </a:p>
        </p:txBody>
      </p:sp>
      <p:pic>
        <p:nvPicPr>
          <p:cNvPr id="26"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628" y="2034555"/>
            <a:ext cx="995192" cy="1173531"/>
          </a:xfrm>
          <a:prstGeom prst="rect">
            <a:avLst/>
          </a:prstGeom>
        </p:spPr>
      </p:pic>
      <p:pic>
        <p:nvPicPr>
          <p:cNvPr id="27" name="Picture 2" descr="Green Checkmark â by qubodu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997" y="2372770"/>
            <a:ext cx="746468" cy="6021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4E95FEA-0194-402F-94CF-DF855B195D10}"/>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29" name="Rectangle 28">
            <a:extLst>
              <a:ext uri="{FF2B5EF4-FFF2-40B4-BE49-F238E27FC236}">
                <a16:creationId xmlns:a16="http://schemas.microsoft.com/office/drawing/2014/main" id="{92019D8D-1026-405B-A314-C25171A03DBA}"/>
              </a:ext>
            </a:extLst>
          </p:cNvPr>
          <p:cNvSpPr/>
          <p:nvPr/>
        </p:nvSpPr>
        <p:spPr>
          <a:xfrm>
            <a:off x="11138427" y="2523644"/>
            <a:ext cx="145290" cy="130876"/>
          </a:xfrm>
          <a:prstGeom prst="rect">
            <a:avLst/>
          </a:prstGeom>
          <a:solidFill>
            <a:srgbClr val="1A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a:ea typeface="+mn-ea"/>
              <a:cs typeface="+mn-cs"/>
            </a:endParaRPr>
          </a:p>
        </p:txBody>
      </p:sp>
    </p:spTree>
    <p:custDataLst>
      <p:tags r:id="rId1"/>
    </p:custDataLst>
    <p:extLst>
      <p:ext uri="{BB962C8B-B14F-4D97-AF65-F5344CB8AC3E}">
        <p14:creationId xmlns:p14="http://schemas.microsoft.com/office/powerpoint/2010/main" val="190302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BC2-8801-490D-8F17-2E5C3BF235C1}"/>
              </a:ext>
            </a:extLst>
          </p:cNvPr>
          <p:cNvSpPr>
            <a:spLocks noGrp="1"/>
          </p:cNvSpPr>
          <p:nvPr>
            <p:ph type="title"/>
          </p:nvPr>
        </p:nvSpPr>
        <p:spPr/>
        <p:txBody>
          <a:bodyPr/>
          <a:lstStyle/>
          <a:p>
            <a:r>
              <a:rPr lang="en-US" dirty="0"/>
              <a:t>Mary’s trial instruction</a:t>
            </a:r>
          </a:p>
        </p:txBody>
      </p:sp>
      <p:sp>
        <p:nvSpPr>
          <p:cNvPr id="3" name="Content Placeholder 2">
            <a:extLst>
              <a:ext uri="{FF2B5EF4-FFF2-40B4-BE49-F238E27FC236}">
                <a16:creationId xmlns:a16="http://schemas.microsoft.com/office/drawing/2014/main" id="{C1BB940B-6153-40C9-9B86-A3D6148BD502}"/>
              </a:ext>
            </a:extLst>
          </p:cNvPr>
          <p:cNvSpPr>
            <a:spLocks noGrp="1"/>
          </p:cNvSpPr>
          <p:nvPr>
            <p:ph idx="1"/>
          </p:nvPr>
        </p:nvSpPr>
        <p:spPr>
          <a:xfrm>
            <a:off x="1058333" y="1845733"/>
            <a:ext cx="6028267" cy="4497265"/>
          </a:xfrm>
        </p:spPr>
        <p:txBody>
          <a:bodyPr>
            <a:normAutofit/>
          </a:bodyPr>
          <a:lstStyle/>
          <a:p>
            <a:pPr marL="0" indent="0">
              <a:buNone/>
            </a:pPr>
            <a:r>
              <a:rPr lang="en-US" sz="2400" dirty="0"/>
              <a:t>Perfect instruction:</a:t>
            </a:r>
          </a:p>
          <a:p>
            <a:pPr marL="0" indent="0">
              <a:spcBef>
                <a:spcPts val="0"/>
              </a:spcBef>
              <a:buNone/>
            </a:pPr>
            <a:r>
              <a:rPr lang="en-US" sz="2400" dirty="0"/>
              <a:t>Mary: Deliver the mug to Alice in the </a:t>
            </a:r>
          </a:p>
          <a:p>
            <a:pPr marL="0" indent="0">
              <a:spcBef>
                <a:spcPts val="0"/>
              </a:spcBef>
              <a:buNone/>
            </a:pPr>
            <a:r>
              <a:rPr lang="en-US" sz="2400" dirty="0"/>
              <a:t>conference room.</a:t>
            </a:r>
          </a:p>
          <a:p>
            <a:pPr marL="0" indent="0">
              <a:spcBef>
                <a:spcPts val="0"/>
              </a:spcBef>
              <a:buNone/>
            </a:pPr>
            <a:endParaRPr lang="en-US" sz="2400" dirty="0"/>
          </a:p>
          <a:p>
            <a:pPr marL="0" indent="0">
              <a:spcBef>
                <a:spcPts val="0"/>
              </a:spcBef>
              <a:buNone/>
            </a:pPr>
            <a:r>
              <a:rPr lang="en-US" sz="2400" dirty="0"/>
              <a:t>A different instruction:</a:t>
            </a:r>
          </a:p>
          <a:p>
            <a:pPr marL="0" indent="0">
              <a:spcBef>
                <a:spcPts val="0"/>
              </a:spcBef>
              <a:buNone/>
            </a:pPr>
            <a:r>
              <a:rPr lang="en-US" sz="2400" dirty="0"/>
              <a:t>Mary: Deliver the coffee to Alice.</a:t>
            </a:r>
          </a:p>
          <a:p>
            <a:pPr marL="0" indent="0">
              <a:buNone/>
            </a:pPr>
            <a:endParaRPr lang="en-US" sz="2400" u="sng" dirty="0"/>
          </a:p>
          <a:p>
            <a:pPr marL="0" indent="0">
              <a:buNone/>
            </a:pPr>
            <a:r>
              <a:rPr lang="en-US" sz="2400" u="sng" dirty="0"/>
              <a:t>This instruction will not be executed. Why?</a:t>
            </a:r>
          </a:p>
          <a:p>
            <a:pPr marL="457200" indent="-457200">
              <a:buAutoNum type="arabicPeriod"/>
            </a:pPr>
            <a:r>
              <a:rPr lang="en-US" sz="2400" dirty="0"/>
              <a:t>What is coffee?</a:t>
            </a:r>
          </a:p>
          <a:p>
            <a:pPr marL="457200" indent="-457200">
              <a:buAutoNum type="arabicPeriod"/>
            </a:pPr>
            <a:r>
              <a:rPr lang="en-US" sz="2400" dirty="0"/>
              <a:t>Where is Alice?</a:t>
            </a:r>
          </a:p>
          <a:p>
            <a:pPr marL="0" indent="0">
              <a:buNone/>
            </a:pPr>
            <a:endParaRPr lang="en-US" sz="2000" dirty="0"/>
          </a:p>
          <a:p>
            <a:pPr marL="749808" lvl="1" indent="-457200">
              <a:buFont typeface="+mj-lt"/>
              <a:buAutoNum type="alphaLcPeriod"/>
            </a:pPr>
            <a:endParaRPr lang="en-US" sz="2000" dirty="0"/>
          </a:p>
          <a:p>
            <a:pPr marL="292608" lvl="1" indent="0">
              <a:buNone/>
            </a:pPr>
            <a:endParaRPr lang="en-US" sz="2000" dirty="0"/>
          </a:p>
          <a:p>
            <a:pPr marL="749808" lvl="1" indent="-457200">
              <a:buFont typeface="+mj-lt"/>
              <a:buAutoNum type="alphaLcPeriod"/>
            </a:pPr>
            <a:endParaRPr lang="en-US" sz="2000" dirty="0"/>
          </a:p>
        </p:txBody>
      </p:sp>
      <p:sp>
        <p:nvSpPr>
          <p:cNvPr id="4" name="Slide Number Placeholder 3">
            <a:extLst>
              <a:ext uri="{FF2B5EF4-FFF2-40B4-BE49-F238E27FC236}">
                <a16:creationId xmlns:a16="http://schemas.microsoft.com/office/drawing/2014/main" id="{7D42810B-02B8-4BEB-ACF8-F754AF7D0A65}"/>
              </a:ext>
            </a:extLst>
          </p:cNvPr>
          <p:cNvSpPr>
            <a:spLocks noGrp="1"/>
          </p:cNvSpPr>
          <p:nvPr>
            <p:ph type="sldNum" sz="quarter" idx="12"/>
          </p:nvPr>
        </p:nvSpPr>
        <p:spPr/>
        <p:txBody>
          <a:bodyPr/>
          <a:lstStyle/>
          <a:p>
            <a:fld id="{6113E31D-E2AB-40D1-8B51-AFA5AFEF393A}" type="slidenum">
              <a:rPr lang="en-US" smtClean="0"/>
              <a:pPr/>
              <a:t>14</a:t>
            </a:fld>
            <a:endParaRPr lang="en-US" dirty="0"/>
          </a:p>
        </p:txBody>
      </p:sp>
      <p:pic>
        <p:nvPicPr>
          <p:cNvPr id="5" name="Picture 2">
            <a:extLst>
              <a:ext uri="{FF2B5EF4-FFF2-40B4-BE49-F238E27FC236}">
                <a16:creationId xmlns:a16="http://schemas.microsoft.com/office/drawing/2014/main" id="{C805EC39-4266-4508-9041-6651FDE54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730" y="1828287"/>
            <a:ext cx="4879658" cy="44972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046AA5D-4DE1-4670-8840-E348B8980023}"/>
              </a:ext>
            </a:extLst>
          </p:cNvPr>
          <p:cNvSpPr/>
          <p:nvPr/>
        </p:nvSpPr>
        <p:spPr>
          <a:xfrm>
            <a:off x="7264400" y="50630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BD72ADD-3962-4AC1-8DBA-3149B2975C98}"/>
              </a:ext>
            </a:extLst>
          </p:cNvPr>
          <p:cNvSpPr/>
          <p:nvPr/>
        </p:nvSpPr>
        <p:spPr>
          <a:xfrm>
            <a:off x="7416800" y="2260600"/>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CD7E0A-2D3B-40B4-899C-B99052A87162}"/>
              </a:ext>
            </a:extLst>
          </p:cNvPr>
          <p:cNvSpPr/>
          <p:nvPr/>
        </p:nvSpPr>
        <p:spPr>
          <a:xfrm>
            <a:off x="7944221" y="49106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B36C4D3-C531-4603-A01C-BCF1F8C863F3}"/>
              </a:ext>
            </a:extLst>
          </p:cNvPr>
          <p:cNvSpPr/>
          <p:nvPr/>
        </p:nvSpPr>
        <p:spPr>
          <a:xfrm>
            <a:off x="7944221" y="4928114"/>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3E5B08F-0224-4983-9522-84F2E8217010}"/>
              </a:ext>
            </a:extLst>
          </p:cNvPr>
          <p:cNvSpPr/>
          <p:nvPr/>
        </p:nvSpPr>
        <p:spPr>
          <a:xfrm>
            <a:off x="8134906" y="5763548"/>
            <a:ext cx="253629" cy="2700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6 Points 11">
            <a:extLst>
              <a:ext uri="{FF2B5EF4-FFF2-40B4-BE49-F238E27FC236}">
                <a16:creationId xmlns:a16="http://schemas.microsoft.com/office/drawing/2014/main" id="{6CC3445F-CF25-4887-A007-CD30AF3DD291}"/>
              </a:ext>
            </a:extLst>
          </p:cNvPr>
          <p:cNvSpPr/>
          <p:nvPr/>
        </p:nvSpPr>
        <p:spPr>
          <a:xfrm>
            <a:off x="3503448" y="4853381"/>
            <a:ext cx="2576459" cy="1971529"/>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Opportunity to update mental model</a:t>
            </a:r>
          </a:p>
        </p:txBody>
      </p:sp>
      <p:sp>
        <p:nvSpPr>
          <p:cNvPr id="13" name="Callout: Bent Line 12">
            <a:extLst>
              <a:ext uri="{FF2B5EF4-FFF2-40B4-BE49-F238E27FC236}">
                <a16:creationId xmlns:a16="http://schemas.microsoft.com/office/drawing/2014/main" id="{206F9978-3149-44CD-BE5B-39451142EF6C}"/>
              </a:ext>
            </a:extLst>
          </p:cNvPr>
          <p:cNvSpPr/>
          <p:nvPr/>
        </p:nvSpPr>
        <p:spPr>
          <a:xfrm>
            <a:off x="8149940" y="1929886"/>
            <a:ext cx="634423" cy="301019"/>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Alice</a:t>
            </a:r>
          </a:p>
        </p:txBody>
      </p:sp>
      <p:sp>
        <p:nvSpPr>
          <p:cNvPr id="14" name="Callout: Bent Line 13">
            <a:extLst>
              <a:ext uri="{FF2B5EF4-FFF2-40B4-BE49-F238E27FC236}">
                <a16:creationId xmlns:a16="http://schemas.microsoft.com/office/drawing/2014/main" id="{4A87EB46-A6C6-46D5-8CA0-24CFF0DF35A1}"/>
              </a:ext>
            </a:extLst>
          </p:cNvPr>
          <p:cNvSpPr/>
          <p:nvPr/>
        </p:nvSpPr>
        <p:spPr>
          <a:xfrm>
            <a:off x="6472125" y="5063067"/>
            <a:ext cx="707238" cy="245533"/>
          </a:xfrm>
          <a:prstGeom prst="borderCallout2">
            <a:avLst>
              <a:gd name="adj1" fmla="val 97010"/>
              <a:gd name="adj2" fmla="val 39230"/>
              <a:gd name="adj3" fmla="val 130852"/>
              <a:gd name="adj4" fmla="val 118816"/>
              <a:gd name="adj5" fmla="val 133651"/>
              <a:gd name="adj6" fmla="val 113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Mary</a:t>
            </a:r>
          </a:p>
        </p:txBody>
      </p:sp>
      <p:sp>
        <p:nvSpPr>
          <p:cNvPr id="15" name="Callout: Bent Line 14">
            <a:extLst>
              <a:ext uri="{FF2B5EF4-FFF2-40B4-BE49-F238E27FC236}">
                <a16:creationId xmlns:a16="http://schemas.microsoft.com/office/drawing/2014/main" id="{8DCC833A-D2F0-46CB-9A74-CD1A84B04E4F}"/>
              </a:ext>
            </a:extLst>
          </p:cNvPr>
          <p:cNvSpPr/>
          <p:nvPr/>
        </p:nvSpPr>
        <p:spPr>
          <a:xfrm>
            <a:off x="8852084" y="5567911"/>
            <a:ext cx="707238" cy="245533"/>
          </a:xfrm>
          <a:prstGeom prst="borderCallout2">
            <a:avLst>
              <a:gd name="adj1" fmla="val 41148"/>
              <a:gd name="adj2" fmla="val -4729"/>
              <a:gd name="adj3" fmla="val 22852"/>
              <a:gd name="adj4" fmla="val -19526"/>
              <a:gd name="adj5" fmla="val -60005"/>
              <a:gd name="adj6" fmla="val -80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Rosie</a:t>
            </a:r>
          </a:p>
        </p:txBody>
      </p:sp>
      <p:sp>
        <p:nvSpPr>
          <p:cNvPr id="16" name="Callout: Bent Line 15">
            <a:extLst>
              <a:ext uri="{FF2B5EF4-FFF2-40B4-BE49-F238E27FC236}">
                <a16:creationId xmlns:a16="http://schemas.microsoft.com/office/drawing/2014/main" id="{3446DED7-A9DE-4FF8-A77F-9AEB19A1FED1}"/>
              </a:ext>
            </a:extLst>
          </p:cNvPr>
          <p:cNvSpPr/>
          <p:nvPr/>
        </p:nvSpPr>
        <p:spPr>
          <a:xfrm>
            <a:off x="6557162" y="5851790"/>
            <a:ext cx="707238" cy="245533"/>
          </a:xfrm>
          <a:prstGeom prst="borderCallout2">
            <a:avLst>
              <a:gd name="adj1" fmla="val 63493"/>
              <a:gd name="adj2" fmla="val 102583"/>
              <a:gd name="adj3" fmla="val 74990"/>
              <a:gd name="adj4" fmla="val 104594"/>
              <a:gd name="adj5" fmla="val 51719"/>
              <a:gd name="adj6" fmla="val 22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Mug</a:t>
            </a:r>
          </a:p>
        </p:txBody>
      </p:sp>
    </p:spTree>
    <p:extLst>
      <p:ext uri="{BB962C8B-B14F-4D97-AF65-F5344CB8AC3E}">
        <p14:creationId xmlns:p14="http://schemas.microsoft.com/office/powerpoint/2010/main" val="299598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ABC2-8801-490D-8F17-2E5C3BF235C1}"/>
              </a:ext>
            </a:extLst>
          </p:cNvPr>
          <p:cNvSpPr>
            <a:spLocks noGrp="1"/>
          </p:cNvSpPr>
          <p:nvPr>
            <p:ph type="title"/>
          </p:nvPr>
        </p:nvSpPr>
        <p:spPr/>
        <p:txBody>
          <a:bodyPr/>
          <a:lstStyle/>
          <a:p>
            <a:r>
              <a:rPr lang="en-US" dirty="0"/>
              <a:t>Robot’s response to instruction</a:t>
            </a:r>
          </a:p>
        </p:txBody>
      </p:sp>
      <p:sp>
        <p:nvSpPr>
          <p:cNvPr id="3" name="Content Placeholder 2">
            <a:extLst>
              <a:ext uri="{FF2B5EF4-FFF2-40B4-BE49-F238E27FC236}">
                <a16:creationId xmlns:a16="http://schemas.microsoft.com/office/drawing/2014/main" id="{C1BB940B-6153-40C9-9B86-A3D6148BD502}"/>
              </a:ext>
            </a:extLst>
          </p:cNvPr>
          <p:cNvSpPr>
            <a:spLocks noGrp="1"/>
          </p:cNvSpPr>
          <p:nvPr>
            <p:ph idx="1"/>
          </p:nvPr>
        </p:nvSpPr>
        <p:spPr>
          <a:xfrm>
            <a:off x="1097280" y="1845734"/>
            <a:ext cx="5886450" cy="4023360"/>
          </a:xfrm>
        </p:spPr>
        <p:txBody>
          <a:bodyPr>
            <a:normAutofit/>
          </a:bodyPr>
          <a:lstStyle/>
          <a:p>
            <a:pPr marL="0" indent="0">
              <a:buNone/>
            </a:pPr>
            <a:r>
              <a:rPr lang="en-US" sz="2400" dirty="0"/>
              <a:t>Mary: Deliver the coffee to Alice.</a:t>
            </a:r>
          </a:p>
          <a:p>
            <a:pPr marL="0" indent="0">
              <a:buNone/>
            </a:pPr>
            <a:r>
              <a:rPr lang="en-US" sz="2400" dirty="0"/>
              <a:t>Robot: I cannot do that.</a:t>
            </a:r>
          </a:p>
          <a:p>
            <a:pPr marL="0" indent="0">
              <a:buNone/>
            </a:pPr>
            <a:r>
              <a:rPr lang="en-US" sz="2400" dirty="0"/>
              <a:t>Robot: I do not know what coffee is.</a:t>
            </a:r>
          </a:p>
          <a:p>
            <a:pPr marL="0" indent="0">
              <a:buNone/>
            </a:pPr>
            <a:endParaRPr lang="en-US" dirty="0"/>
          </a:p>
          <a:p>
            <a:pPr marL="0" indent="0">
              <a:buNone/>
            </a:pPr>
            <a:endParaRPr lang="en-US" dirty="0"/>
          </a:p>
          <a:p>
            <a:pPr marL="0" indent="0">
              <a:buNone/>
            </a:pPr>
            <a:r>
              <a:rPr lang="en-US" sz="2400" dirty="0">
                <a:solidFill>
                  <a:schemeClr val="accent2"/>
                </a:solidFill>
              </a:rPr>
              <a:t>What robot responses lead to accurate  updates to an instructor’s mental model?</a:t>
            </a:r>
          </a:p>
          <a:p>
            <a:pPr marL="749808" lvl="1" indent="-457200">
              <a:buFont typeface="+mj-lt"/>
              <a:buAutoNum type="alphaLcPeriod"/>
            </a:pPr>
            <a:endParaRPr lang="en-US" sz="2000" dirty="0"/>
          </a:p>
          <a:p>
            <a:pPr marL="292608" lvl="1" indent="0">
              <a:buNone/>
            </a:pPr>
            <a:endParaRPr lang="en-US" sz="2000" dirty="0"/>
          </a:p>
          <a:p>
            <a:pPr marL="749808" lvl="1" indent="-457200">
              <a:buFont typeface="+mj-lt"/>
              <a:buAutoNum type="alphaLcPeriod"/>
            </a:pPr>
            <a:endParaRPr lang="en-US" sz="2000" dirty="0"/>
          </a:p>
        </p:txBody>
      </p:sp>
      <p:sp>
        <p:nvSpPr>
          <p:cNvPr id="4" name="Slide Number Placeholder 3">
            <a:extLst>
              <a:ext uri="{FF2B5EF4-FFF2-40B4-BE49-F238E27FC236}">
                <a16:creationId xmlns:a16="http://schemas.microsoft.com/office/drawing/2014/main" id="{7D42810B-02B8-4BEB-ACF8-F754AF7D0A65}"/>
              </a:ext>
            </a:extLst>
          </p:cNvPr>
          <p:cNvSpPr>
            <a:spLocks noGrp="1"/>
          </p:cNvSpPr>
          <p:nvPr>
            <p:ph type="sldNum" sz="quarter" idx="12"/>
          </p:nvPr>
        </p:nvSpPr>
        <p:spPr/>
        <p:txBody>
          <a:bodyPr/>
          <a:lstStyle/>
          <a:p>
            <a:fld id="{6113E31D-E2AB-40D1-8B51-AFA5AFEF393A}" type="slidenum">
              <a:rPr lang="en-US" smtClean="0"/>
              <a:pPr/>
              <a:t>15</a:t>
            </a:fld>
            <a:endParaRPr lang="en-US" dirty="0"/>
          </a:p>
        </p:txBody>
      </p:sp>
      <p:pic>
        <p:nvPicPr>
          <p:cNvPr id="5" name="Picture 2">
            <a:extLst>
              <a:ext uri="{FF2B5EF4-FFF2-40B4-BE49-F238E27FC236}">
                <a16:creationId xmlns:a16="http://schemas.microsoft.com/office/drawing/2014/main" id="{C805EC39-4266-4508-9041-6651FDE54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730" y="1828287"/>
            <a:ext cx="4879658" cy="44972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046AA5D-4DE1-4670-8840-E348B8980023}"/>
              </a:ext>
            </a:extLst>
          </p:cNvPr>
          <p:cNvSpPr/>
          <p:nvPr/>
        </p:nvSpPr>
        <p:spPr>
          <a:xfrm>
            <a:off x="7264400" y="50630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BD72ADD-3962-4AC1-8DBA-3149B2975C98}"/>
              </a:ext>
            </a:extLst>
          </p:cNvPr>
          <p:cNvSpPr/>
          <p:nvPr/>
        </p:nvSpPr>
        <p:spPr>
          <a:xfrm>
            <a:off x="7416800" y="2260600"/>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CD7E0A-2D3B-40B4-899C-B99052A87162}"/>
              </a:ext>
            </a:extLst>
          </p:cNvPr>
          <p:cNvSpPr/>
          <p:nvPr/>
        </p:nvSpPr>
        <p:spPr>
          <a:xfrm>
            <a:off x="7944221" y="49106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B36C4D3-C531-4603-A01C-BCF1F8C863F3}"/>
              </a:ext>
            </a:extLst>
          </p:cNvPr>
          <p:cNvSpPr/>
          <p:nvPr/>
        </p:nvSpPr>
        <p:spPr>
          <a:xfrm>
            <a:off x="7944221" y="4928114"/>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3E5B08F-0224-4983-9522-84F2E8217010}"/>
              </a:ext>
            </a:extLst>
          </p:cNvPr>
          <p:cNvSpPr/>
          <p:nvPr/>
        </p:nvSpPr>
        <p:spPr>
          <a:xfrm>
            <a:off x="8134906" y="5763548"/>
            <a:ext cx="253629" cy="2700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Bent Line 10">
            <a:extLst>
              <a:ext uri="{FF2B5EF4-FFF2-40B4-BE49-F238E27FC236}">
                <a16:creationId xmlns:a16="http://schemas.microsoft.com/office/drawing/2014/main" id="{97C6112E-5343-44B2-A7FB-3EE035FB97A4}"/>
              </a:ext>
            </a:extLst>
          </p:cNvPr>
          <p:cNvSpPr/>
          <p:nvPr/>
        </p:nvSpPr>
        <p:spPr>
          <a:xfrm>
            <a:off x="8149940" y="1929886"/>
            <a:ext cx="634423" cy="301019"/>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Alice</a:t>
            </a:r>
          </a:p>
        </p:txBody>
      </p:sp>
      <p:sp>
        <p:nvSpPr>
          <p:cNvPr id="12" name="Callout: Bent Line 11">
            <a:extLst>
              <a:ext uri="{FF2B5EF4-FFF2-40B4-BE49-F238E27FC236}">
                <a16:creationId xmlns:a16="http://schemas.microsoft.com/office/drawing/2014/main" id="{CA78C574-5BC8-400E-A49A-F3EF40D053EA}"/>
              </a:ext>
            </a:extLst>
          </p:cNvPr>
          <p:cNvSpPr/>
          <p:nvPr/>
        </p:nvSpPr>
        <p:spPr>
          <a:xfrm>
            <a:off x="6472125" y="5063067"/>
            <a:ext cx="707238" cy="245533"/>
          </a:xfrm>
          <a:prstGeom prst="borderCallout2">
            <a:avLst>
              <a:gd name="adj1" fmla="val 97010"/>
              <a:gd name="adj2" fmla="val 39230"/>
              <a:gd name="adj3" fmla="val 130852"/>
              <a:gd name="adj4" fmla="val 118816"/>
              <a:gd name="adj5" fmla="val 133651"/>
              <a:gd name="adj6" fmla="val 113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Mary</a:t>
            </a:r>
          </a:p>
        </p:txBody>
      </p:sp>
      <p:sp>
        <p:nvSpPr>
          <p:cNvPr id="13" name="Callout: Bent Line 12">
            <a:extLst>
              <a:ext uri="{FF2B5EF4-FFF2-40B4-BE49-F238E27FC236}">
                <a16:creationId xmlns:a16="http://schemas.microsoft.com/office/drawing/2014/main" id="{090DD361-9651-4EB4-9632-37E459F5DA1D}"/>
              </a:ext>
            </a:extLst>
          </p:cNvPr>
          <p:cNvSpPr/>
          <p:nvPr/>
        </p:nvSpPr>
        <p:spPr>
          <a:xfrm>
            <a:off x="8852084" y="5567911"/>
            <a:ext cx="707238" cy="245533"/>
          </a:xfrm>
          <a:prstGeom prst="borderCallout2">
            <a:avLst>
              <a:gd name="adj1" fmla="val 41148"/>
              <a:gd name="adj2" fmla="val -4729"/>
              <a:gd name="adj3" fmla="val 22852"/>
              <a:gd name="adj4" fmla="val -19526"/>
              <a:gd name="adj5" fmla="val -60005"/>
              <a:gd name="adj6" fmla="val -80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Rosie</a:t>
            </a:r>
          </a:p>
        </p:txBody>
      </p:sp>
      <p:sp>
        <p:nvSpPr>
          <p:cNvPr id="14" name="Callout: Bent Line 13">
            <a:extLst>
              <a:ext uri="{FF2B5EF4-FFF2-40B4-BE49-F238E27FC236}">
                <a16:creationId xmlns:a16="http://schemas.microsoft.com/office/drawing/2014/main" id="{1AD78C7D-DEF9-4E6E-9DEA-4AE94F020BDD}"/>
              </a:ext>
            </a:extLst>
          </p:cNvPr>
          <p:cNvSpPr/>
          <p:nvPr/>
        </p:nvSpPr>
        <p:spPr>
          <a:xfrm>
            <a:off x="6557162" y="5851790"/>
            <a:ext cx="707238" cy="245533"/>
          </a:xfrm>
          <a:prstGeom prst="borderCallout2">
            <a:avLst>
              <a:gd name="adj1" fmla="val 63493"/>
              <a:gd name="adj2" fmla="val 102583"/>
              <a:gd name="adj3" fmla="val 74990"/>
              <a:gd name="adj4" fmla="val 104594"/>
              <a:gd name="adj5" fmla="val 51719"/>
              <a:gd name="adj6" fmla="val 22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Mug</a:t>
            </a:r>
          </a:p>
        </p:txBody>
      </p:sp>
    </p:spTree>
    <p:extLst>
      <p:ext uri="{BB962C8B-B14F-4D97-AF65-F5344CB8AC3E}">
        <p14:creationId xmlns:p14="http://schemas.microsoft.com/office/powerpoint/2010/main" val="2543349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2E4E-05AB-4779-BB2C-AB35F9CC175B}"/>
              </a:ext>
            </a:extLst>
          </p:cNvPr>
          <p:cNvSpPr>
            <a:spLocks noGrp="1"/>
          </p:cNvSpPr>
          <p:nvPr>
            <p:ph type="title"/>
          </p:nvPr>
        </p:nvSpPr>
        <p:spPr/>
        <p:txBody>
          <a:bodyPr>
            <a:normAutofit/>
          </a:bodyPr>
          <a:lstStyle/>
          <a:p>
            <a:r>
              <a:rPr lang="en-US" sz="4400" dirty="0"/>
              <a:t>How to update instructor’s mental model?</a:t>
            </a:r>
          </a:p>
        </p:txBody>
      </p:sp>
      <p:sp>
        <p:nvSpPr>
          <p:cNvPr id="4" name="Slide Number Placeholder 3">
            <a:extLst>
              <a:ext uri="{FF2B5EF4-FFF2-40B4-BE49-F238E27FC236}">
                <a16:creationId xmlns:a16="http://schemas.microsoft.com/office/drawing/2014/main" id="{42FABBF2-3F81-454D-A593-E23F7D7C135D}"/>
              </a:ext>
            </a:extLst>
          </p:cNvPr>
          <p:cNvSpPr>
            <a:spLocks noGrp="1"/>
          </p:cNvSpPr>
          <p:nvPr>
            <p:ph type="sldNum" sz="quarter" idx="12"/>
          </p:nvPr>
        </p:nvSpPr>
        <p:spPr/>
        <p:txBody>
          <a:bodyPr/>
          <a:lstStyle/>
          <a:p>
            <a:fld id="{6113E31D-E2AB-40D1-8B51-AFA5AFEF393A}" type="slidenum">
              <a:rPr lang="en-US" smtClean="0"/>
              <a:pPr/>
              <a:t>16</a:t>
            </a:fld>
            <a:endParaRPr lang="en-US" dirty="0"/>
          </a:p>
        </p:txBody>
      </p:sp>
      <p:sp>
        <p:nvSpPr>
          <p:cNvPr id="5" name="Content Placeholder 2">
            <a:extLst>
              <a:ext uri="{FF2B5EF4-FFF2-40B4-BE49-F238E27FC236}">
                <a16:creationId xmlns:a16="http://schemas.microsoft.com/office/drawing/2014/main" id="{BB0B75C7-E23B-4458-8780-B22ADDE2D53C}"/>
              </a:ext>
            </a:extLst>
          </p:cNvPr>
          <p:cNvSpPr txBox="1">
            <a:spLocks/>
          </p:cNvSpPr>
          <p:nvPr/>
        </p:nvSpPr>
        <p:spPr>
          <a:xfrm>
            <a:off x="1097280" y="18965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t>Robot knowledge</a:t>
            </a:r>
          </a:p>
          <a:p>
            <a:pPr marL="749808" lvl="1" indent="-457200">
              <a:buFont typeface="+mj-lt"/>
              <a:buAutoNum type="alphaLcPeriod"/>
            </a:pPr>
            <a:r>
              <a:rPr lang="en-US" sz="2000" dirty="0"/>
              <a:t>Perception</a:t>
            </a:r>
          </a:p>
          <a:p>
            <a:pPr marL="749808" lvl="1" indent="-457200">
              <a:buFont typeface="+mj-lt"/>
              <a:buAutoNum type="alphaLcPeriod"/>
            </a:pPr>
            <a:r>
              <a:rPr lang="en-US" sz="2000" dirty="0"/>
              <a:t>World representation</a:t>
            </a:r>
          </a:p>
          <a:p>
            <a:pPr marL="749808" lvl="1" indent="-457200">
              <a:buFont typeface="+mj-lt"/>
              <a:buAutoNum type="alphaLcPeriod"/>
            </a:pPr>
            <a:r>
              <a:rPr lang="en-US" sz="2000" dirty="0"/>
              <a:t>Declarative knowledge</a:t>
            </a:r>
          </a:p>
          <a:p>
            <a:pPr marL="749808" lvl="1" indent="-457200">
              <a:buFont typeface="+mj-lt"/>
              <a:buAutoNum type="alphaLcPeriod"/>
            </a:pPr>
            <a:r>
              <a:rPr lang="en-US" sz="2000" dirty="0"/>
              <a:t>Procedural knowledge</a:t>
            </a:r>
          </a:p>
          <a:p>
            <a:pPr marL="457200" indent="-457200">
              <a:buFont typeface="+mj-lt"/>
              <a:buAutoNum type="arabicPeriod"/>
            </a:pPr>
            <a:r>
              <a:rPr lang="en-US" sz="2200" dirty="0"/>
              <a:t>Interaction with the robot</a:t>
            </a:r>
          </a:p>
          <a:p>
            <a:pPr marL="749808" lvl="1" indent="-457200">
              <a:buFont typeface="+mj-lt"/>
              <a:buAutoNum type="alphaLcPeriod"/>
            </a:pPr>
            <a:r>
              <a:rPr lang="en-US" sz="2000" dirty="0"/>
              <a:t>Modes of instruction (questions, commands)</a:t>
            </a:r>
          </a:p>
          <a:p>
            <a:pPr marL="749808" lvl="1" indent="-457200">
              <a:buFont typeface="+mj-lt"/>
              <a:buAutoNum type="alphaLcPeriod"/>
            </a:pPr>
            <a:r>
              <a:rPr lang="en-US" sz="2000" dirty="0"/>
              <a:t>Robot’s interaction capabilities (confirmation,</a:t>
            </a:r>
          </a:p>
          <a:p>
            <a:pPr marL="292608" lvl="1" indent="0">
              <a:buFont typeface="Calibri" pitchFamily="34" charset="0"/>
              <a:buNone/>
            </a:pPr>
            <a:r>
              <a:rPr lang="en-US" sz="2000" dirty="0"/>
              <a:t> ask for help, learn new concepts </a:t>
            </a:r>
            <a:r>
              <a:rPr lang="en-US" sz="2000" dirty="0" err="1"/>
              <a:t>etc</a:t>
            </a:r>
            <a:r>
              <a:rPr lang="en-US" sz="2000" dirty="0"/>
              <a:t>)</a:t>
            </a:r>
          </a:p>
          <a:p>
            <a:pPr marL="749808" lvl="1" indent="-457200">
              <a:buFont typeface="+mj-lt"/>
              <a:buAutoNum type="alphaLcPeriod"/>
            </a:pPr>
            <a:endParaRPr lang="en-US" sz="2000" dirty="0"/>
          </a:p>
          <a:p>
            <a:pPr marL="749808" lvl="1" indent="-457200">
              <a:buFont typeface="+mj-lt"/>
              <a:buAutoNum type="alphaLcPeriod"/>
            </a:pPr>
            <a:endParaRPr lang="en-US" sz="2000" dirty="0"/>
          </a:p>
          <a:p>
            <a:pPr marL="292608" lvl="1" indent="0">
              <a:buFont typeface="Calibri" pitchFamily="34" charset="0"/>
              <a:buNone/>
            </a:pPr>
            <a:endParaRPr lang="en-US" sz="2000" dirty="0"/>
          </a:p>
          <a:p>
            <a:pPr marL="749808" lvl="1" indent="-457200">
              <a:buFont typeface="+mj-lt"/>
              <a:buAutoNum type="alphaLcPeriod"/>
            </a:pPr>
            <a:endParaRPr lang="en-US" sz="2000" dirty="0"/>
          </a:p>
        </p:txBody>
      </p:sp>
      <p:sp>
        <p:nvSpPr>
          <p:cNvPr id="6" name="Rectangle 5">
            <a:extLst>
              <a:ext uri="{FF2B5EF4-FFF2-40B4-BE49-F238E27FC236}">
                <a16:creationId xmlns:a16="http://schemas.microsoft.com/office/drawing/2014/main" id="{41579812-B474-4C32-871B-08CBAE984D08}"/>
              </a:ext>
            </a:extLst>
          </p:cNvPr>
          <p:cNvSpPr/>
          <p:nvPr/>
        </p:nvSpPr>
        <p:spPr>
          <a:xfrm>
            <a:off x="1036319" y="3763850"/>
            <a:ext cx="5677747" cy="19456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8A3E79C-0EAA-422D-9103-49FC281EB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730" y="1828287"/>
            <a:ext cx="4879658" cy="449726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279FAB69-E586-4B44-AFEB-E18A2D273246}"/>
              </a:ext>
            </a:extLst>
          </p:cNvPr>
          <p:cNvSpPr/>
          <p:nvPr/>
        </p:nvSpPr>
        <p:spPr>
          <a:xfrm>
            <a:off x="7264400" y="50630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5A5ACD-0C9F-44E2-8FD1-82DFEA7E1BFD}"/>
              </a:ext>
            </a:extLst>
          </p:cNvPr>
          <p:cNvSpPr/>
          <p:nvPr/>
        </p:nvSpPr>
        <p:spPr>
          <a:xfrm>
            <a:off x="7416800" y="2260600"/>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FD5D06E-8CD6-467D-AF7B-A2564A1FE6CC}"/>
              </a:ext>
            </a:extLst>
          </p:cNvPr>
          <p:cNvSpPr/>
          <p:nvPr/>
        </p:nvSpPr>
        <p:spPr>
          <a:xfrm>
            <a:off x="7944221" y="49106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765957-E5A8-4AD9-964D-4822DB8D8692}"/>
              </a:ext>
            </a:extLst>
          </p:cNvPr>
          <p:cNvSpPr/>
          <p:nvPr/>
        </p:nvSpPr>
        <p:spPr>
          <a:xfrm>
            <a:off x="7944221" y="4928114"/>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B7FE0F-8AF2-4616-84CC-1E948E1DCA90}"/>
              </a:ext>
            </a:extLst>
          </p:cNvPr>
          <p:cNvSpPr/>
          <p:nvPr/>
        </p:nvSpPr>
        <p:spPr>
          <a:xfrm>
            <a:off x="8134906" y="5763548"/>
            <a:ext cx="253629" cy="2700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4C682F-8CC5-425F-A451-36EAE4EC4579}"/>
              </a:ext>
            </a:extLst>
          </p:cNvPr>
          <p:cNvSpPr/>
          <p:nvPr/>
        </p:nvSpPr>
        <p:spPr>
          <a:xfrm>
            <a:off x="1036319" y="1822540"/>
            <a:ext cx="4429338" cy="182188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llout: Bent Line 13">
            <a:extLst>
              <a:ext uri="{FF2B5EF4-FFF2-40B4-BE49-F238E27FC236}">
                <a16:creationId xmlns:a16="http://schemas.microsoft.com/office/drawing/2014/main" id="{61F5BA4A-4D05-465E-8F4C-F1CA8D15275F}"/>
              </a:ext>
            </a:extLst>
          </p:cNvPr>
          <p:cNvSpPr/>
          <p:nvPr/>
        </p:nvSpPr>
        <p:spPr>
          <a:xfrm>
            <a:off x="8149940" y="1929886"/>
            <a:ext cx="634423" cy="301019"/>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Alice</a:t>
            </a:r>
          </a:p>
        </p:txBody>
      </p:sp>
      <p:sp>
        <p:nvSpPr>
          <p:cNvPr id="15" name="Callout: Bent Line 14">
            <a:extLst>
              <a:ext uri="{FF2B5EF4-FFF2-40B4-BE49-F238E27FC236}">
                <a16:creationId xmlns:a16="http://schemas.microsoft.com/office/drawing/2014/main" id="{501E8D75-1A57-4764-8367-C39A038DB784}"/>
              </a:ext>
            </a:extLst>
          </p:cNvPr>
          <p:cNvSpPr/>
          <p:nvPr/>
        </p:nvSpPr>
        <p:spPr>
          <a:xfrm>
            <a:off x="6472125" y="5063067"/>
            <a:ext cx="707238" cy="245533"/>
          </a:xfrm>
          <a:prstGeom prst="borderCallout2">
            <a:avLst>
              <a:gd name="adj1" fmla="val 97010"/>
              <a:gd name="adj2" fmla="val 39230"/>
              <a:gd name="adj3" fmla="val 130852"/>
              <a:gd name="adj4" fmla="val 118816"/>
              <a:gd name="adj5" fmla="val 133651"/>
              <a:gd name="adj6" fmla="val 113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Mary</a:t>
            </a:r>
          </a:p>
        </p:txBody>
      </p:sp>
      <p:sp>
        <p:nvSpPr>
          <p:cNvPr id="16" name="Callout: Bent Line 15">
            <a:extLst>
              <a:ext uri="{FF2B5EF4-FFF2-40B4-BE49-F238E27FC236}">
                <a16:creationId xmlns:a16="http://schemas.microsoft.com/office/drawing/2014/main" id="{27D70ACC-2800-4E7F-A109-B431BC474A74}"/>
              </a:ext>
            </a:extLst>
          </p:cNvPr>
          <p:cNvSpPr/>
          <p:nvPr/>
        </p:nvSpPr>
        <p:spPr>
          <a:xfrm>
            <a:off x="8852084" y="5567911"/>
            <a:ext cx="707238" cy="245533"/>
          </a:xfrm>
          <a:prstGeom prst="borderCallout2">
            <a:avLst>
              <a:gd name="adj1" fmla="val 41148"/>
              <a:gd name="adj2" fmla="val -4729"/>
              <a:gd name="adj3" fmla="val 22852"/>
              <a:gd name="adj4" fmla="val -19526"/>
              <a:gd name="adj5" fmla="val -60005"/>
              <a:gd name="adj6" fmla="val -80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Rosie</a:t>
            </a:r>
          </a:p>
        </p:txBody>
      </p:sp>
      <p:sp>
        <p:nvSpPr>
          <p:cNvPr id="17" name="Callout: Bent Line 16">
            <a:extLst>
              <a:ext uri="{FF2B5EF4-FFF2-40B4-BE49-F238E27FC236}">
                <a16:creationId xmlns:a16="http://schemas.microsoft.com/office/drawing/2014/main" id="{F91514A1-B1A3-4221-8218-FFAC024CBBF0}"/>
              </a:ext>
            </a:extLst>
          </p:cNvPr>
          <p:cNvSpPr/>
          <p:nvPr/>
        </p:nvSpPr>
        <p:spPr>
          <a:xfrm>
            <a:off x="6557162" y="5851790"/>
            <a:ext cx="707238" cy="245533"/>
          </a:xfrm>
          <a:prstGeom prst="borderCallout2">
            <a:avLst>
              <a:gd name="adj1" fmla="val 63493"/>
              <a:gd name="adj2" fmla="val 102583"/>
              <a:gd name="adj3" fmla="val 74990"/>
              <a:gd name="adj4" fmla="val 104594"/>
              <a:gd name="adj5" fmla="val 51719"/>
              <a:gd name="adj6" fmla="val 22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Mug</a:t>
            </a:r>
          </a:p>
        </p:txBody>
      </p:sp>
    </p:spTree>
    <p:extLst>
      <p:ext uri="{BB962C8B-B14F-4D97-AF65-F5344CB8AC3E}">
        <p14:creationId xmlns:p14="http://schemas.microsoft.com/office/powerpoint/2010/main" val="17119580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2AE8-4DA3-473B-89E9-2F7A24F25B8D}"/>
              </a:ext>
            </a:extLst>
          </p:cNvPr>
          <p:cNvSpPr>
            <a:spLocks noGrp="1"/>
          </p:cNvSpPr>
          <p:nvPr>
            <p:ph type="title"/>
          </p:nvPr>
        </p:nvSpPr>
        <p:spPr/>
        <p:txBody>
          <a:bodyPr>
            <a:normAutofit/>
          </a:bodyPr>
          <a:lstStyle/>
          <a:p>
            <a:r>
              <a:rPr lang="en-US" sz="4000" dirty="0"/>
              <a:t>SharedPlans</a:t>
            </a:r>
          </a:p>
        </p:txBody>
      </p:sp>
      <p:sp>
        <p:nvSpPr>
          <p:cNvPr id="3" name="Content Placeholder 2">
            <a:extLst>
              <a:ext uri="{FF2B5EF4-FFF2-40B4-BE49-F238E27FC236}">
                <a16:creationId xmlns:a16="http://schemas.microsoft.com/office/drawing/2014/main" id="{DF85171C-90F4-4C7C-811E-56094D0D099C}"/>
              </a:ext>
            </a:extLst>
          </p:cNvPr>
          <p:cNvSpPr>
            <a:spLocks noGrp="1"/>
          </p:cNvSpPr>
          <p:nvPr>
            <p:ph idx="1"/>
          </p:nvPr>
        </p:nvSpPr>
        <p:spPr>
          <a:xfrm>
            <a:off x="1097279" y="1845734"/>
            <a:ext cx="10541947" cy="4023360"/>
          </a:xfrm>
        </p:spPr>
        <p:txBody>
          <a:bodyPr>
            <a:normAutofit/>
          </a:bodyPr>
          <a:lstStyle/>
          <a:p>
            <a:pPr>
              <a:lnSpc>
                <a:spcPct val="120000"/>
              </a:lnSpc>
              <a:buFont typeface="Arial" panose="020B0604020202020204" pitchFamily="34" charset="0"/>
              <a:buChar char="•"/>
            </a:pPr>
            <a:r>
              <a:rPr lang="en-US" sz="2800" dirty="0"/>
              <a:t> Plan-based theory of dialogue (Grosz and Sidner, 1990)</a:t>
            </a:r>
          </a:p>
          <a:p>
            <a:pPr lvl="1">
              <a:lnSpc>
                <a:spcPct val="120000"/>
              </a:lnSpc>
              <a:buFont typeface="Arial" panose="020B0604020202020204" pitchFamily="34" charset="0"/>
              <a:buChar char="•"/>
            </a:pPr>
            <a:r>
              <a:rPr lang="en-US" sz="2800" dirty="0"/>
              <a:t>Each participant’s utterance is intentional</a:t>
            </a:r>
          </a:p>
          <a:p>
            <a:pPr lvl="2">
              <a:lnSpc>
                <a:spcPct val="120000"/>
              </a:lnSpc>
              <a:buFont typeface="Arial" panose="020B0604020202020204" pitchFamily="34" charset="0"/>
              <a:buChar char="•"/>
            </a:pPr>
            <a:r>
              <a:rPr lang="en-US" sz="2400" dirty="0"/>
              <a:t>Act together towards goal</a:t>
            </a:r>
          </a:p>
          <a:p>
            <a:pPr lvl="2">
              <a:lnSpc>
                <a:spcPct val="120000"/>
              </a:lnSpc>
              <a:buFont typeface="Arial" panose="020B0604020202020204" pitchFamily="34" charset="0"/>
              <a:buChar char="•"/>
            </a:pPr>
            <a:r>
              <a:rPr lang="en-US" sz="2400" dirty="0"/>
              <a:t>Update others’ beliefs based on fact</a:t>
            </a:r>
          </a:p>
          <a:p>
            <a:pPr marL="0" indent="0">
              <a:buNone/>
            </a:pPr>
            <a:endParaRPr lang="en-US" sz="2800" dirty="0">
              <a:solidFill>
                <a:srgbClr val="FF0000"/>
              </a:solidFill>
            </a:endParaRPr>
          </a:p>
        </p:txBody>
      </p:sp>
      <p:sp>
        <p:nvSpPr>
          <p:cNvPr id="4" name="Slide Number Placeholder 3">
            <a:extLst>
              <a:ext uri="{FF2B5EF4-FFF2-40B4-BE49-F238E27FC236}">
                <a16:creationId xmlns:a16="http://schemas.microsoft.com/office/drawing/2014/main" id="{8D0AC84F-18AF-4CA5-A723-48CE74103E36}"/>
              </a:ext>
            </a:extLst>
          </p:cNvPr>
          <p:cNvSpPr>
            <a:spLocks noGrp="1"/>
          </p:cNvSpPr>
          <p:nvPr>
            <p:ph type="sldNum" sz="quarter" idx="12"/>
          </p:nvPr>
        </p:nvSpPr>
        <p:spPr/>
        <p:txBody>
          <a:bodyPr/>
          <a:lstStyle/>
          <a:p>
            <a:fld id="{B2773F0D-3EB9-421B-A11E-64FD6C406405}" type="slidenum">
              <a:rPr lang="en-US" smtClean="0"/>
              <a:t>17</a:t>
            </a:fld>
            <a:endParaRPr lang="en-US"/>
          </a:p>
        </p:txBody>
      </p:sp>
      <p:pic>
        <p:nvPicPr>
          <p:cNvPr id="5" name="Content Placeholder 3">
            <a:extLst>
              <a:ext uri="{FF2B5EF4-FFF2-40B4-BE49-F238E27FC236}">
                <a16:creationId xmlns:a16="http://schemas.microsoft.com/office/drawing/2014/main" id="{4CC75D1A-825B-4869-8CAD-657351BA6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6357" y="4678066"/>
            <a:ext cx="1146468" cy="1362647"/>
          </a:xfrm>
          <a:prstGeom prst="rect">
            <a:avLst/>
          </a:prstGeom>
        </p:spPr>
      </p:pic>
      <p:sp>
        <p:nvSpPr>
          <p:cNvPr id="6" name="TextBox 5">
            <a:extLst>
              <a:ext uri="{FF2B5EF4-FFF2-40B4-BE49-F238E27FC236}">
                <a16:creationId xmlns:a16="http://schemas.microsoft.com/office/drawing/2014/main" id="{C538DC51-398F-4190-B8B2-8C190A287FE6}"/>
              </a:ext>
            </a:extLst>
          </p:cNvPr>
          <p:cNvSpPr txBox="1"/>
          <p:nvPr/>
        </p:nvSpPr>
        <p:spPr>
          <a:xfrm>
            <a:off x="2126668" y="5945393"/>
            <a:ext cx="11464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Instructor</a:t>
            </a:r>
          </a:p>
        </p:txBody>
      </p:sp>
      <p:sp>
        <p:nvSpPr>
          <p:cNvPr id="7" name="TextBox 6">
            <a:extLst>
              <a:ext uri="{FF2B5EF4-FFF2-40B4-BE49-F238E27FC236}">
                <a16:creationId xmlns:a16="http://schemas.microsoft.com/office/drawing/2014/main" id="{CFD69F2C-F9B9-41DD-8B3F-91E1FA99133B}"/>
              </a:ext>
            </a:extLst>
          </p:cNvPr>
          <p:cNvSpPr txBox="1"/>
          <p:nvPr/>
        </p:nvSpPr>
        <p:spPr>
          <a:xfrm>
            <a:off x="9229889" y="5944730"/>
            <a:ext cx="10994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ITL robot</a:t>
            </a:r>
          </a:p>
        </p:txBody>
      </p:sp>
      <p:pic>
        <p:nvPicPr>
          <p:cNvPr id="8" name="Picture 7">
            <a:extLst>
              <a:ext uri="{FF2B5EF4-FFF2-40B4-BE49-F238E27FC236}">
                <a16:creationId xmlns:a16="http://schemas.microsoft.com/office/drawing/2014/main" id="{2FE43A20-0EC1-4EB3-9B4B-DFE42FA23D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124548" y="4647321"/>
            <a:ext cx="1109393" cy="1393392"/>
          </a:xfrm>
          <a:prstGeom prst="rect">
            <a:avLst/>
          </a:prstGeom>
        </p:spPr>
      </p:pic>
      <p:sp>
        <p:nvSpPr>
          <p:cNvPr id="9" name="Cloud Callout 24">
            <a:extLst>
              <a:ext uri="{FF2B5EF4-FFF2-40B4-BE49-F238E27FC236}">
                <a16:creationId xmlns:a16="http://schemas.microsoft.com/office/drawing/2014/main" id="{7D975120-18B2-457D-A2EE-717F27520986}"/>
              </a:ext>
            </a:extLst>
          </p:cNvPr>
          <p:cNvSpPr/>
          <p:nvPr/>
        </p:nvSpPr>
        <p:spPr bwMode="auto">
          <a:xfrm>
            <a:off x="685480" y="4125989"/>
            <a:ext cx="1419247" cy="1042664"/>
          </a:xfrm>
          <a:prstGeom prst="cloudCallout">
            <a:avLst>
              <a:gd name="adj1" fmla="val 49960"/>
              <a:gd name="adj2" fmla="val 6602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endParaRPr>
          </a:p>
        </p:txBody>
      </p:sp>
      <p:pic>
        <p:nvPicPr>
          <p:cNvPr id="10" name="Content Placeholder 3">
            <a:extLst>
              <a:ext uri="{FF2B5EF4-FFF2-40B4-BE49-F238E27FC236}">
                <a16:creationId xmlns:a16="http://schemas.microsoft.com/office/drawing/2014/main" id="{AB6B8E10-ECE4-4EA6-B93B-9E0112BC5D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6159" y="4188642"/>
            <a:ext cx="637020" cy="751174"/>
          </a:xfrm>
          <a:prstGeom prst="rect">
            <a:avLst/>
          </a:prstGeom>
        </p:spPr>
      </p:pic>
      <p:pic>
        <p:nvPicPr>
          <p:cNvPr id="11" name="Picture 2" descr="Green Checkmark â by qubodup">
            <a:extLst>
              <a:ext uri="{FF2B5EF4-FFF2-40B4-BE49-F238E27FC236}">
                <a16:creationId xmlns:a16="http://schemas.microsoft.com/office/drawing/2014/main" id="{45BF9C19-748D-4B3D-AF68-08A1C2D509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326" y="4399472"/>
            <a:ext cx="361818" cy="2918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ular Callout 20">
            <a:extLst>
              <a:ext uri="{FF2B5EF4-FFF2-40B4-BE49-F238E27FC236}">
                <a16:creationId xmlns:a16="http://schemas.microsoft.com/office/drawing/2014/main" id="{ABE09F4F-D13F-4AED-A251-AF7A161F1FE2}"/>
              </a:ext>
            </a:extLst>
          </p:cNvPr>
          <p:cNvSpPr/>
          <p:nvPr/>
        </p:nvSpPr>
        <p:spPr bwMode="auto">
          <a:xfrm>
            <a:off x="3163070" y="3999925"/>
            <a:ext cx="1435193" cy="564304"/>
          </a:xfrm>
          <a:prstGeom prst="wedgeRectCallout">
            <a:avLst>
              <a:gd name="adj1" fmla="val -42669"/>
              <a:gd name="adj2" fmla="val 13833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r>
              <a:rPr kumimoji="0" lang="en-US" sz="28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rPr>
              <a:t>…….</a:t>
            </a:r>
          </a:p>
        </p:txBody>
      </p:sp>
      <p:sp>
        <p:nvSpPr>
          <p:cNvPr id="13" name="Rectangular Callout 20">
            <a:extLst>
              <a:ext uri="{FF2B5EF4-FFF2-40B4-BE49-F238E27FC236}">
                <a16:creationId xmlns:a16="http://schemas.microsoft.com/office/drawing/2014/main" id="{E5390D1E-DB70-4927-998E-7E0C35721B61}"/>
              </a:ext>
            </a:extLst>
          </p:cNvPr>
          <p:cNvSpPr/>
          <p:nvPr/>
        </p:nvSpPr>
        <p:spPr bwMode="auto">
          <a:xfrm>
            <a:off x="7784948" y="3948053"/>
            <a:ext cx="1444941" cy="599938"/>
          </a:xfrm>
          <a:prstGeom prst="wedgeRectCallout">
            <a:avLst>
              <a:gd name="adj1" fmla="val 61459"/>
              <a:gd name="adj2" fmla="val 16023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r>
              <a:rPr kumimoji="0" lang="en-US" sz="28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rPr>
              <a:t>…….</a:t>
            </a:r>
          </a:p>
        </p:txBody>
      </p:sp>
      <p:sp>
        <p:nvSpPr>
          <p:cNvPr id="14" name="Arrow: Right 13">
            <a:extLst>
              <a:ext uri="{FF2B5EF4-FFF2-40B4-BE49-F238E27FC236}">
                <a16:creationId xmlns:a16="http://schemas.microsoft.com/office/drawing/2014/main" id="{5475B31C-728C-4B0E-A713-3EEE0DF49AEE}"/>
              </a:ext>
            </a:extLst>
          </p:cNvPr>
          <p:cNvSpPr/>
          <p:nvPr/>
        </p:nvSpPr>
        <p:spPr bwMode="auto">
          <a:xfrm>
            <a:off x="3684170" y="5340395"/>
            <a:ext cx="5256729" cy="288564"/>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endParaRPr kumimoji="0" lang="en-US" sz="1600" b="1" i="0" u="none" strike="noStrike" kern="1200" cap="none" spc="0" normalizeH="0" baseline="0" noProof="0">
              <a:ln>
                <a:noFill/>
              </a:ln>
              <a:solidFill>
                <a:srgbClr val="000000"/>
              </a:solidFill>
              <a:effectLst/>
              <a:uLnTx/>
              <a:uFillTx/>
              <a:latin typeface="Arial" pitchFamily="-110" charset="0"/>
              <a:ea typeface="Arial" pitchFamily="-110" charset="0"/>
              <a:cs typeface="Arial" pitchFamily="-110" charset="0"/>
            </a:endParaRPr>
          </a:p>
        </p:txBody>
      </p:sp>
      <p:sp>
        <p:nvSpPr>
          <p:cNvPr id="15" name="Arrow: Left 14">
            <a:extLst>
              <a:ext uri="{FF2B5EF4-FFF2-40B4-BE49-F238E27FC236}">
                <a16:creationId xmlns:a16="http://schemas.microsoft.com/office/drawing/2014/main" id="{AA9463A8-7DBD-485F-9011-4C22335698C3}"/>
              </a:ext>
            </a:extLst>
          </p:cNvPr>
          <p:cNvSpPr/>
          <p:nvPr/>
        </p:nvSpPr>
        <p:spPr>
          <a:xfrm>
            <a:off x="3584663" y="5656165"/>
            <a:ext cx="5356237" cy="288565"/>
          </a:xfrm>
          <a:prstGeom prst="lef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endParaRPr lang="en-US" sz="1600" b="1">
              <a:solidFill>
                <a:srgbClr val="000000"/>
              </a:solidFill>
              <a:latin typeface="Arial" pitchFamily="-110" charset="0"/>
              <a:cs typeface="Arial" pitchFamily="-110" charset="0"/>
            </a:endParaRPr>
          </a:p>
        </p:txBody>
      </p:sp>
      <p:sp>
        <p:nvSpPr>
          <p:cNvPr id="16" name="Cloud Callout 24">
            <a:extLst>
              <a:ext uri="{FF2B5EF4-FFF2-40B4-BE49-F238E27FC236}">
                <a16:creationId xmlns:a16="http://schemas.microsoft.com/office/drawing/2014/main" id="{0B895D32-4683-44D2-B73E-231B5A388270}"/>
              </a:ext>
            </a:extLst>
          </p:cNvPr>
          <p:cNvSpPr/>
          <p:nvPr/>
        </p:nvSpPr>
        <p:spPr bwMode="auto">
          <a:xfrm>
            <a:off x="10058006" y="3725709"/>
            <a:ext cx="1918444" cy="1214107"/>
          </a:xfrm>
          <a:prstGeom prst="cloudCallout">
            <a:avLst>
              <a:gd name="adj1" fmla="val -42986"/>
              <a:gd name="adj2" fmla="val 6085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Tx/>
              <a:buNone/>
              <a:tabLst/>
              <a:defRPr/>
            </a:pPr>
            <a:endParaRPr kumimoji="0" lang="en-US" sz="36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endParaRPr>
          </a:p>
        </p:txBody>
      </p:sp>
      <p:pic>
        <p:nvPicPr>
          <p:cNvPr id="17" name="Picture 16">
            <a:extLst>
              <a:ext uri="{FF2B5EF4-FFF2-40B4-BE49-F238E27FC236}">
                <a16:creationId xmlns:a16="http://schemas.microsoft.com/office/drawing/2014/main" id="{87E13C9F-CF94-43E5-91A3-83DE399E70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370" b="29489"/>
          <a:stretch/>
        </p:blipFill>
        <p:spPr>
          <a:xfrm>
            <a:off x="10885177" y="3850174"/>
            <a:ext cx="652294" cy="819278"/>
          </a:xfrm>
          <a:prstGeom prst="rect">
            <a:avLst/>
          </a:prstGeom>
        </p:spPr>
      </p:pic>
      <p:pic>
        <p:nvPicPr>
          <p:cNvPr id="19" name="Picture 2" descr="Green Checkmark â by qubodup">
            <a:extLst>
              <a:ext uri="{FF2B5EF4-FFF2-40B4-BE49-F238E27FC236}">
                <a16:creationId xmlns:a16="http://schemas.microsoft.com/office/drawing/2014/main" id="{93430499-9C1F-4D0F-8BC1-5CD5EE32A1B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3883" y="3962049"/>
            <a:ext cx="361818" cy="29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87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D883-A826-4157-A1A7-51BFB1D1AA00}"/>
              </a:ext>
            </a:extLst>
          </p:cNvPr>
          <p:cNvSpPr>
            <a:spLocks noGrp="1"/>
          </p:cNvSpPr>
          <p:nvPr>
            <p:ph type="title"/>
          </p:nvPr>
        </p:nvSpPr>
        <p:spPr/>
        <p:txBody>
          <a:bodyPr/>
          <a:lstStyle/>
          <a:p>
            <a:r>
              <a:rPr lang="en-US" dirty="0"/>
              <a:t>Human teaching is intentional!</a:t>
            </a:r>
          </a:p>
        </p:txBody>
      </p:sp>
      <p:sp>
        <p:nvSpPr>
          <p:cNvPr id="3" name="Content Placeholder 2">
            <a:extLst>
              <a:ext uri="{FF2B5EF4-FFF2-40B4-BE49-F238E27FC236}">
                <a16:creationId xmlns:a16="http://schemas.microsoft.com/office/drawing/2014/main" id="{3816D88B-217C-4E1A-B9AE-DB9212474C5E}"/>
              </a:ext>
            </a:extLst>
          </p:cNvPr>
          <p:cNvSpPr>
            <a:spLocks noGrp="1"/>
          </p:cNvSpPr>
          <p:nvPr>
            <p:ph idx="1"/>
          </p:nvPr>
        </p:nvSpPr>
        <p:spPr>
          <a:xfrm>
            <a:off x="1097280" y="1845734"/>
            <a:ext cx="6062472" cy="4500202"/>
          </a:xfrm>
        </p:spPr>
        <p:txBody>
          <a:bodyPr/>
          <a:lstStyle/>
          <a:p>
            <a:pPr>
              <a:buFont typeface="Arial" panose="020B0604020202020204" pitchFamily="34" charset="0"/>
              <a:buChar char="•"/>
            </a:pPr>
            <a:r>
              <a:rPr lang="en-US" sz="2400" dirty="0">
                <a:solidFill>
                  <a:schemeClr val="tx1"/>
                </a:solidFill>
              </a:rPr>
              <a:t> Human participant study (N=10)​</a:t>
            </a:r>
          </a:p>
          <a:p>
            <a:pPr>
              <a:buFont typeface="Arial" panose="020B0604020202020204" pitchFamily="34" charset="0"/>
              <a:buChar char="•"/>
            </a:pPr>
            <a:r>
              <a:rPr lang="en-US" sz="2400" dirty="0">
                <a:solidFill>
                  <a:schemeClr val="tx1"/>
                </a:solidFill>
              </a:rPr>
              <a:t> Task: Teach how to build 2 walls to ResAgent            </a:t>
            </a:r>
            <a:r>
              <a:rPr lang="en-US" dirty="0">
                <a:solidFill>
                  <a:schemeClr val="tx1"/>
                </a:solidFill>
              </a:rPr>
              <a:t>(learning agent played by the interviewer)</a:t>
            </a:r>
          </a:p>
          <a:p>
            <a:endParaRPr lang="en-US" sz="2400" dirty="0"/>
          </a:p>
          <a:p>
            <a:r>
              <a:rPr lang="en-US" sz="2400" dirty="0"/>
              <a:t>Intentions observed</a:t>
            </a:r>
          </a:p>
          <a:p>
            <a:pPr lvl="1">
              <a:buFont typeface="Wingdings" panose="05000000000000000000" pitchFamily="2" charset="2"/>
              <a:buChar char="§"/>
            </a:pPr>
            <a:r>
              <a:rPr lang="en-US" sz="2000" i="1" dirty="0"/>
              <a:t>Inform</a:t>
            </a:r>
          </a:p>
          <a:p>
            <a:pPr lvl="1">
              <a:buFont typeface="Wingdings" panose="05000000000000000000" pitchFamily="2" charset="2"/>
              <a:buChar char="§"/>
            </a:pPr>
            <a:r>
              <a:rPr lang="en-US" sz="2000" i="1" dirty="0"/>
              <a:t>Evaluate</a:t>
            </a:r>
          </a:p>
          <a:p>
            <a:pPr lvl="1">
              <a:buFont typeface="Wingdings" panose="05000000000000000000" pitchFamily="2" charset="2"/>
              <a:buChar char="§"/>
            </a:pPr>
            <a:r>
              <a:rPr lang="en-US" sz="2000" i="1" dirty="0"/>
              <a:t>Expand past knowledge</a:t>
            </a:r>
          </a:p>
          <a:p>
            <a:pPr lvl="1">
              <a:buFont typeface="Wingdings" panose="05000000000000000000" pitchFamily="2" charset="2"/>
              <a:buChar char="§"/>
            </a:pPr>
            <a:r>
              <a:rPr lang="en-US" sz="2000" i="1" dirty="0"/>
              <a:t>Correct student knowledge</a:t>
            </a:r>
          </a:p>
          <a:p>
            <a:pPr lvl="1">
              <a:buFont typeface="Wingdings" panose="05000000000000000000" pitchFamily="2" charset="2"/>
              <a:buChar char="§"/>
            </a:pPr>
            <a:r>
              <a:rPr lang="en-US" sz="2000" i="1" dirty="0"/>
              <a:t>Revise Instruction</a:t>
            </a:r>
          </a:p>
          <a:p>
            <a:endParaRPr lang="en-US" dirty="0"/>
          </a:p>
          <a:p>
            <a:endParaRPr lang="en-US" dirty="0"/>
          </a:p>
        </p:txBody>
      </p:sp>
      <p:sp>
        <p:nvSpPr>
          <p:cNvPr id="4" name="Slide Number Placeholder 3">
            <a:extLst>
              <a:ext uri="{FF2B5EF4-FFF2-40B4-BE49-F238E27FC236}">
                <a16:creationId xmlns:a16="http://schemas.microsoft.com/office/drawing/2014/main" id="{28CF6EAE-D9D0-4E0C-BA6B-538617632A77}"/>
              </a:ext>
            </a:extLst>
          </p:cNvPr>
          <p:cNvSpPr>
            <a:spLocks noGrp="1"/>
          </p:cNvSpPr>
          <p:nvPr>
            <p:ph type="sldNum" sz="quarter" idx="12"/>
          </p:nvPr>
        </p:nvSpPr>
        <p:spPr/>
        <p:txBody>
          <a:bodyPr/>
          <a:lstStyle/>
          <a:p>
            <a:fld id="{6113E31D-E2AB-40D1-8B51-AFA5AFEF393A}" type="slidenum">
              <a:rPr lang="en-US" smtClean="0"/>
              <a:pPr/>
              <a:t>18</a:t>
            </a:fld>
            <a:endParaRPr lang="en-US" dirty="0"/>
          </a:p>
        </p:txBody>
      </p:sp>
      <p:sp>
        <p:nvSpPr>
          <p:cNvPr id="5" name="TextBox 4">
            <a:extLst>
              <a:ext uri="{FF2B5EF4-FFF2-40B4-BE49-F238E27FC236}">
                <a16:creationId xmlns:a16="http://schemas.microsoft.com/office/drawing/2014/main" id="{0F4F3650-6E89-49DD-B026-DB397055C9F8}"/>
              </a:ext>
            </a:extLst>
          </p:cNvPr>
          <p:cNvSpPr txBox="1"/>
          <p:nvPr/>
        </p:nvSpPr>
        <p:spPr>
          <a:xfrm>
            <a:off x="596091" y="6488457"/>
            <a:ext cx="8952644" cy="307777"/>
          </a:xfrm>
          <a:prstGeom prst="rect">
            <a:avLst/>
          </a:prstGeom>
          <a:noFill/>
        </p:spPr>
        <p:txBody>
          <a:bodyPr wrap="none" rtlCol="0">
            <a:spAutoFit/>
          </a:bodyPr>
          <a:lstStyle/>
          <a:p>
            <a:r>
              <a:rPr lang="en-US" sz="1400" dirty="0">
                <a:solidFill>
                  <a:schemeClr val="bg1"/>
                </a:solidFill>
              </a:rPr>
              <a:t>Ramaraj et al. Unpacking Human Teachers' Intentions For Natural Interactive Task Learning. To appear in RO-MAN 2021</a:t>
            </a:r>
          </a:p>
        </p:txBody>
      </p:sp>
      <p:pic>
        <p:nvPicPr>
          <p:cNvPr id="6" name="Picture 5" descr="A picture containing indoor, checker, floor, colorful&#10;&#10;Description automatically generated">
            <a:extLst>
              <a:ext uri="{FF2B5EF4-FFF2-40B4-BE49-F238E27FC236}">
                <a16:creationId xmlns:a16="http://schemas.microsoft.com/office/drawing/2014/main" id="{C807FDF3-115B-4A39-B65A-91F9A9D65720}"/>
              </a:ext>
            </a:extLst>
          </p:cNvPr>
          <p:cNvPicPr>
            <a:picLocks noChangeAspect="1"/>
          </p:cNvPicPr>
          <p:nvPr/>
        </p:nvPicPr>
        <p:blipFill rotWithShape="1">
          <a:blip r:embed="rId3">
            <a:extLst>
              <a:ext uri="{28A0092B-C50C-407E-A947-70E740481C1C}">
                <a14:useLocalDpi xmlns:a14="http://schemas.microsoft.com/office/drawing/2010/main" val="0"/>
              </a:ext>
            </a:extLst>
          </a:blip>
          <a:srcRect l="7081" t="2888" r="26968" b="-2888"/>
          <a:stretch/>
        </p:blipFill>
        <p:spPr>
          <a:xfrm>
            <a:off x="8078144" y="2277272"/>
            <a:ext cx="3867433" cy="3160283"/>
          </a:xfrm>
          <a:prstGeom prst="rect">
            <a:avLst/>
          </a:prstGeom>
        </p:spPr>
      </p:pic>
    </p:spTree>
    <p:extLst>
      <p:ext uri="{BB962C8B-B14F-4D97-AF65-F5344CB8AC3E}">
        <p14:creationId xmlns:p14="http://schemas.microsoft.com/office/powerpoint/2010/main" val="18241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776F53C7-47AD-48A1-B506-DBE7A5AD7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45" y="1836275"/>
            <a:ext cx="8601102" cy="4524595"/>
          </a:xfrm>
          <a:prstGeom prst="rect">
            <a:avLst/>
          </a:prstGeom>
        </p:spPr>
      </p:pic>
      <p:sp>
        <p:nvSpPr>
          <p:cNvPr id="7" name="Title 1">
            <a:extLst>
              <a:ext uri="{FF2B5EF4-FFF2-40B4-BE49-F238E27FC236}">
                <a16:creationId xmlns:a16="http://schemas.microsoft.com/office/drawing/2014/main" id="{2CDF6555-3510-4FB6-A204-615BE6AB10EA}"/>
              </a:ext>
            </a:extLst>
          </p:cNvPr>
          <p:cNvSpPr>
            <a:spLocks noGrp="1"/>
          </p:cNvSpPr>
          <p:nvPr>
            <p:ph type="title"/>
          </p:nvPr>
        </p:nvSpPr>
        <p:spPr/>
        <p:txBody>
          <a:bodyPr/>
          <a:lstStyle/>
          <a:p>
            <a:r>
              <a:rPr lang="en-US" dirty="0"/>
              <a:t>Robot’s mental model of the instructor</a:t>
            </a:r>
          </a:p>
        </p:txBody>
      </p:sp>
      <p:sp>
        <p:nvSpPr>
          <p:cNvPr id="2" name="Slide Number Placeholder 1">
            <a:extLst>
              <a:ext uri="{FF2B5EF4-FFF2-40B4-BE49-F238E27FC236}">
                <a16:creationId xmlns:a16="http://schemas.microsoft.com/office/drawing/2014/main" id="{0B8EBC3A-7801-40A9-B313-153D4599A71C}"/>
              </a:ext>
            </a:extLst>
          </p:cNvPr>
          <p:cNvSpPr>
            <a:spLocks noGrp="1"/>
          </p:cNvSpPr>
          <p:nvPr>
            <p:ph type="sldNum" sz="quarter" idx="12"/>
          </p:nvPr>
        </p:nvSpPr>
        <p:spPr/>
        <p:txBody>
          <a:bodyPr/>
          <a:lstStyle/>
          <a:p>
            <a:fld id="{B2773F0D-3EB9-421B-A11E-64FD6C406405}" type="slidenum">
              <a:rPr lang="en-US" smtClean="0"/>
              <a:t>19</a:t>
            </a:fld>
            <a:endParaRPr lang="en-US"/>
          </a:p>
        </p:txBody>
      </p:sp>
      <p:sp>
        <p:nvSpPr>
          <p:cNvPr id="5" name="Rectangle 4">
            <a:extLst>
              <a:ext uri="{FF2B5EF4-FFF2-40B4-BE49-F238E27FC236}">
                <a16:creationId xmlns:a16="http://schemas.microsoft.com/office/drawing/2014/main" id="{EA056458-114A-48F9-9CF3-1C815C55B571}"/>
              </a:ext>
            </a:extLst>
          </p:cNvPr>
          <p:cNvSpPr/>
          <p:nvPr/>
        </p:nvSpPr>
        <p:spPr>
          <a:xfrm>
            <a:off x="6784374" y="2235200"/>
            <a:ext cx="1066996" cy="1605280"/>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4248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3DA3E650-963D-4F9C-8BFA-782CE7A73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667A7D3-D9E5-45F3-81CF-07DA807E4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Content Placeholder 2">
            <a:extLst>
              <a:ext uri="{FF2B5EF4-FFF2-40B4-BE49-F238E27FC236}">
                <a16:creationId xmlns:a16="http://schemas.microsoft.com/office/drawing/2014/main" id="{EF64D473-21FC-4404-AE35-B0AB7A6D98DC}"/>
              </a:ext>
            </a:extLst>
          </p:cNvPr>
          <p:cNvSpPr txBox="1">
            <a:spLocks/>
          </p:cNvSpPr>
          <p:nvPr/>
        </p:nvSpPr>
        <p:spPr>
          <a:xfrm>
            <a:off x="117291" y="6340797"/>
            <a:ext cx="5977938" cy="19532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buFont typeface="Calibri" panose="020F0502020204030204" pitchFamily="34" charset="0"/>
              <a:buAutoNum type="arabicPeriod"/>
            </a:pPr>
            <a:r>
              <a:rPr lang="en-US" sz="700" dirty="0">
                <a:solidFill>
                  <a:srgbClr val="FFFFFF"/>
                </a:solidFill>
              </a:rPr>
              <a:t>https://www.wsj.com/articles/tis-the-season-for-surge-robots-as-holiday-hiring-finds-automation-11572255001</a:t>
            </a:r>
          </a:p>
          <a:p>
            <a:pPr marL="342900" indent="-342900">
              <a:spcBef>
                <a:spcPts val="0"/>
              </a:spcBef>
              <a:buFont typeface="Calibri" panose="020F0502020204030204" pitchFamily="34" charset="0"/>
              <a:buAutoNum type="arabicPeriod"/>
            </a:pPr>
            <a:r>
              <a:rPr lang="en-US" sz="700" dirty="0">
                <a:solidFill>
                  <a:srgbClr val="FFFFFF"/>
                </a:solidFill>
              </a:rPr>
              <a:t>https://jneuroengrehab.biomedcentral.com/articles/10.1186/1743-0003-4-5</a:t>
            </a:r>
          </a:p>
          <a:p>
            <a:pPr marL="342900" indent="-342900">
              <a:spcBef>
                <a:spcPts val="0"/>
              </a:spcBef>
              <a:buFont typeface="Calibri" panose="020F0502020204030204" pitchFamily="34" charset="0"/>
              <a:buAutoNum type="arabicPeriod"/>
            </a:pPr>
            <a:r>
              <a:rPr lang="en-US" sz="700" dirty="0">
                <a:solidFill>
                  <a:srgbClr val="FFFFFF"/>
                </a:solidFill>
              </a:rPr>
              <a:t>https://www.dailymail.co.uk/sciencetech/article-8707603/Robots-improve-mental-health-loneliness-older-people-study.html</a:t>
            </a:r>
          </a:p>
          <a:p>
            <a:pPr marL="342900" indent="-342900">
              <a:spcBef>
                <a:spcPts val="0"/>
              </a:spcBef>
              <a:buFont typeface="Calibri" panose="020F0502020204030204" pitchFamily="34" charset="0"/>
              <a:buAutoNum type="arabicPeriod"/>
            </a:pPr>
            <a:r>
              <a:rPr lang="en-US" sz="700" dirty="0">
                <a:solidFill>
                  <a:srgbClr val="FFFFFF"/>
                </a:solidFill>
              </a:rPr>
              <a:t>https://diligentrobots.com/moxi</a:t>
            </a:r>
          </a:p>
        </p:txBody>
      </p:sp>
      <p:pic>
        <p:nvPicPr>
          <p:cNvPr id="1028" name="Picture 4" descr="Tis the Season for Surge Robots as Holiday Hiring Finds Automation - WSJ">
            <a:extLst>
              <a:ext uri="{FF2B5EF4-FFF2-40B4-BE49-F238E27FC236}">
                <a16:creationId xmlns:a16="http://schemas.microsoft.com/office/drawing/2014/main" id="{A81A9D7C-2AAA-4D3F-B93A-B1AFA7F1F3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12" r="36180"/>
          <a:stretch/>
        </p:blipFill>
        <p:spPr bwMode="auto">
          <a:xfrm>
            <a:off x="9901999" y="-1"/>
            <a:ext cx="2290001" cy="4571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spital droid Diligent Robotics raises $10M to assist nurses | TechCrunch">
            <a:extLst>
              <a:ext uri="{FF2B5EF4-FFF2-40B4-BE49-F238E27FC236}">
                <a16:creationId xmlns:a16="http://schemas.microsoft.com/office/drawing/2014/main" id="{E8793F5F-80AF-4815-830C-2DD91EA257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21" r="11313" b="2"/>
          <a:stretch/>
        </p:blipFill>
        <p:spPr bwMode="auto">
          <a:xfrm>
            <a:off x="7611903" y="1"/>
            <a:ext cx="2321282" cy="233112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6F5BF90-94DE-4D12-B397-41347FB5F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32" name="Picture 8" descr="Robots could be used in care homes to improve mental health of the elderly  | Daily Mail Online">
            <a:extLst>
              <a:ext uri="{FF2B5EF4-FFF2-40B4-BE49-F238E27FC236}">
                <a16:creationId xmlns:a16="http://schemas.microsoft.com/office/drawing/2014/main" id="{88B0DC6A-5EE1-4E65-96BA-CD512170EF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40" r="25830" b="-4"/>
          <a:stretch/>
        </p:blipFill>
        <p:spPr bwMode="auto">
          <a:xfrm>
            <a:off x="7610360" y="2299117"/>
            <a:ext cx="2258816" cy="227288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1FB0B13-E051-48EA-B20C-CAEF6D6F3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9176" y="0"/>
            <a:ext cx="64008"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704DD0E8-3E10-4EBB-A31B-E53F9B20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237744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gure 4">
            <a:extLst>
              <a:ext uri="{FF2B5EF4-FFF2-40B4-BE49-F238E27FC236}">
                <a16:creationId xmlns:a16="http://schemas.microsoft.com/office/drawing/2014/main" id="{1DFF28EF-6738-45FE-9341-58FD56E55E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56" r="16426"/>
          <a:stretch/>
        </p:blipFill>
        <p:spPr bwMode="auto">
          <a:xfrm>
            <a:off x="7611903" y="4572000"/>
            <a:ext cx="4580097" cy="228600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73B16255-B218-4FC3-B52C-8183120DC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435"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8857D19-5596-4931-ACF2-CF4CB96399BC}"/>
              </a:ext>
            </a:extLst>
          </p:cNvPr>
          <p:cNvSpPr>
            <a:spLocks noGrp="1"/>
          </p:cNvSpPr>
          <p:nvPr>
            <p:ph type="title"/>
          </p:nvPr>
        </p:nvSpPr>
        <p:spPr>
          <a:xfrm>
            <a:off x="232575" y="1769058"/>
            <a:ext cx="7022990" cy="2840742"/>
          </a:xfrm>
        </p:spPr>
        <p:txBody>
          <a:bodyPr vert="horz" lIns="91440" tIns="45720" rIns="91440" bIns="45720" rtlCol="0" anchor="b">
            <a:normAutofit/>
          </a:bodyPr>
          <a:lstStyle/>
          <a:p>
            <a:r>
              <a:rPr lang="en-US" sz="6000" dirty="0">
                <a:solidFill>
                  <a:srgbClr val="FFFFFF"/>
                </a:solidFill>
              </a:rPr>
              <a:t>Hopeful future in robotics</a:t>
            </a:r>
          </a:p>
        </p:txBody>
      </p:sp>
    </p:spTree>
    <p:extLst>
      <p:ext uri="{BB962C8B-B14F-4D97-AF65-F5344CB8AC3E}">
        <p14:creationId xmlns:p14="http://schemas.microsoft.com/office/powerpoint/2010/main" val="1861717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20A9228-AD86-4C88-9954-4C135255FAAF}"/>
              </a:ext>
            </a:extLst>
          </p:cNvPr>
          <p:cNvSpPr/>
          <p:nvPr/>
        </p:nvSpPr>
        <p:spPr>
          <a:xfrm>
            <a:off x="1749965" y="2006600"/>
            <a:ext cx="8986772" cy="3168534"/>
          </a:xfrm>
          <a:prstGeom prst="rect">
            <a:avLst/>
          </a:prstGeom>
          <a:solidFill>
            <a:schemeClr val="bg1">
              <a:lumMod val="7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C139863-65CE-407F-82EF-767BC0D0EA67}"/>
              </a:ext>
            </a:extLst>
          </p:cNvPr>
          <p:cNvSpPr>
            <a:spLocks noGrp="1"/>
          </p:cNvSpPr>
          <p:nvPr>
            <p:ph type="title"/>
          </p:nvPr>
        </p:nvSpPr>
        <p:spPr/>
        <p:txBody>
          <a:bodyPr/>
          <a:lstStyle/>
          <a:p>
            <a:r>
              <a:rPr lang="en-US" dirty="0"/>
              <a:t>Current interaction model</a:t>
            </a:r>
          </a:p>
        </p:txBody>
      </p:sp>
      <p:sp>
        <p:nvSpPr>
          <p:cNvPr id="9" name="Slide Number Placeholder 8">
            <a:extLst>
              <a:ext uri="{FF2B5EF4-FFF2-40B4-BE49-F238E27FC236}">
                <a16:creationId xmlns:a16="http://schemas.microsoft.com/office/drawing/2014/main" id="{3DE43EBA-DEAC-4609-8236-4A7B8B00BBA5}"/>
              </a:ext>
            </a:extLst>
          </p:cNvPr>
          <p:cNvSpPr>
            <a:spLocks noGrp="1"/>
          </p:cNvSpPr>
          <p:nvPr>
            <p:ph type="sldNum" sz="quarter" idx="12"/>
          </p:nvPr>
        </p:nvSpPr>
        <p:spPr/>
        <p:txBody>
          <a:bodyPr/>
          <a:lstStyle/>
          <a:p>
            <a:fld id="{B2773F0D-3EB9-421B-A11E-64FD6C406405}" type="slidenum">
              <a:rPr lang="en-US" smtClean="0"/>
              <a:t>20</a:t>
            </a:fld>
            <a:endParaRPr lang="en-US"/>
          </a:p>
        </p:txBody>
      </p:sp>
      <p:sp>
        <p:nvSpPr>
          <p:cNvPr id="4" name="Rectangle 3">
            <a:extLst>
              <a:ext uri="{FF2B5EF4-FFF2-40B4-BE49-F238E27FC236}">
                <a16:creationId xmlns:a16="http://schemas.microsoft.com/office/drawing/2014/main" id="{091DFCA2-21E4-48EA-9DBB-2CC40682A26E}"/>
              </a:ext>
            </a:extLst>
          </p:cNvPr>
          <p:cNvSpPr/>
          <p:nvPr/>
        </p:nvSpPr>
        <p:spPr>
          <a:xfrm>
            <a:off x="1980021" y="3345971"/>
            <a:ext cx="2165966"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 Comprehension</a:t>
            </a:r>
          </a:p>
        </p:txBody>
      </p:sp>
      <p:cxnSp>
        <p:nvCxnSpPr>
          <p:cNvPr id="10" name="Straight Arrow Connector 9">
            <a:extLst>
              <a:ext uri="{FF2B5EF4-FFF2-40B4-BE49-F238E27FC236}">
                <a16:creationId xmlns:a16="http://schemas.microsoft.com/office/drawing/2014/main" id="{1FE3D1C9-7493-4A37-A3C8-A7631CAE4478}"/>
              </a:ext>
            </a:extLst>
          </p:cNvPr>
          <p:cNvCxnSpPr>
            <a:cxnSpLocks/>
            <a:stCxn id="62" idx="3"/>
          </p:cNvCxnSpPr>
          <p:nvPr/>
        </p:nvCxnSpPr>
        <p:spPr>
          <a:xfrm>
            <a:off x="1622989" y="3974621"/>
            <a:ext cx="3610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E95CB0-1E73-4304-A949-8225C24954E4}"/>
              </a:ext>
            </a:extLst>
          </p:cNvPr>
          <p:cNvCxnSpPr>
            <a:cxnSpLocks/>
            <a:endCxn id="34" idx="1"/>
          </p:cNvCxnSpPr>
          <p:nvPr/>
        </p:nvCxnSpPr>
        <p:spPr>
          <a:xfrm>
            <a:off x="4150000" y="3974621"/>
            <a:ext cx="18580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63F1CE1-FB9D-4F95-B6EC-E3A944FE5F16}"/>
              </a:ext>
            </a:extLst>
          </p:cNvPr>
          <p:cNvSpPr/>
          <p:nvPr/>
        </p:nvSpPr>
        <p:spPr>
          <a:xfrm>
            <a:off x="6008052" y="3345971"/>
            <a:ext cx="1638064"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
            </a:r>
          </a:p>
          <a:p>
            <a:pPr algn="ctr"/>
            <a:r>
              <a:rPr lang="en-US" sz="2400" dirty="0"/>
              <a:t>instruction</a:t>
            </a:r>
          </a:p>
        </p:txBody>
      </p:sp>
      <p:cxnSp>
        <p:nvCxnSpPr>
          <p:cNvPr id="35" name="Straight Arrow Connector 34">
            <a:extLst>
              <a:ext uri="{FF2B5EF4-FFF2-40B4-BE49-F238E27FC236}">
                <a16:creationId xmlns:a16="http://schemas.microsoft.com/office/drawing/2014/main" id="{20155A17-007A-487C-996F-79AB7C8BDCDA}"/>
              </a:ext>
            </a:extLst>
          </p:cNvPr>
          <p:cNvCxnSpPr>
            <a:cxnSpLocks/>
            <a:stCxn id="34" idx="3"/>
            <a:endCxn id="23" idx="1"/>
          </p:cNvCxnSpPr>
          <p:nvPr/>
        </p:nvCxnSpPr>
        <p:spPr>
          <a:xfrm>
            <a:off x="7646116" y="3974621"/>
            <a:ext cx="236551" cy="24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91084EF-5150-4115-ABA3-21D1BDAF69D7}"/>
              </a:ext>
            </a:extLst>
          </p:cNvPr>
          <p:cNvSpPr/>
          <p:nvPr/>
        </p:nvSpPr>
        <p:spPr>
          <a:xfrm>
            <a:off x="7882667" y="3348452"/>
            <a:ext cx="2596243"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Interaction module</a:t>
            </a:r>
          </a:p>
        </p:txBody>
      </p:sp>
      <p:cxnSp>
        <p:nvCxnSpPr>
          <p:cNvPr id="24" name="Straight Arrow Connector 23">
            <a:extLst>
              <a:ext uri="{FF2B5EF4-FFF2-40B4-BE49-F238E27FC236}">
                <a16:creationId xmlns:a16="http://schemas.microsoft.com/office/drawing/2014/main" id="{CFFE1842-EFEC-4F4C-9792-6C12529D39DF}"/>
              </a:ext>
            </a:extLst>
          </p:cNvPr>
          <p:cNvCxnSpPr>
            <a:cxnSpLocks/>
            <a:endCxn id="23" idx="0"/>
          </p:cNvCxnSpPr>
          <p:nvPr/>
        </p:nvCxnSpPr>
        <p:spPr>
          <a:xfrm>
            <a:off x="9180788" y="3061438"/>
            <a:ext cx="1" cy="2870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8D7156-93B6-40F1-A2FD-878CE3E93BC8}"/>
              </a:ext>
            </a:extLst>
          </p:cNvPr>
          <p:cNvSpPr/>
          <p:nvPr/>
        </p:nvSpPr>
        <p:spPr>
          <a:xfrm>
            <a:off x="7882667" y="2090482"/>
            <a:ext cx="2596243" cy="90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 knowledge</a:t>
            </a:r>
          </a:p>
        </p:txBody>
      </p:sp>
      <p:pic>
        <p:nvPicPr>
          <p:cNvPr id="62" name="Picture 61">
            <a:extLst>
              <a:ext uri="{FF2B5EF4-FFF2-40B4-BE49-F238E27FC236}">
                <a16:creationId xmlns:a16="http://schemas.microsoft.com/office/drawing/2014/main" id="{57A7A53C-FF9B-4C60-8A08-0063AB68AD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70" b="29489"/>
          <a:stretch/>
        </p:blipFill>
        <p:spPr>
          <a:xfrm>
            <a:off x="237048" y="3104253"/>
            <a:ext cx="1385941" cy="1740735"/>
          </a:xfrm>
          <a:prstGeom prst="rect">
            <a:avLst/>
          </a:prstGeom>
        </p:spPr>
      </p:pic>
      <p:sp>
        <p:nvSpPr>
          <p:cNvPr id="63" name="TextBox 62">
            <a:extLst>
              <a:ext uri="{FF2B5EF4-FFF2-40B4-BE49-F238E27FC236}">
                <a16:creationId xmlns:a16="http://schemas.microsoft.com/office/drawing/2014/main" id="{8AA5DB5E-6741-4BF3-8243-0E96B70A1D82}"/>
              </a:ext>
            </a:extLst>
          </p:cNvPr>
          <p:cNvSpPr txBox="1"/>
          <p:nvPr/>
        </p:nvSpPr>
        <p:spPr>
          <a:xfrm>
            <a:off x="226370" y="4755367"/>
            <a:ext cx="1548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ea typeface="+mn-ea"/>
                <a:cs typeface="Arial" panose="020B0604020202020204" pitchFamily="34" charset="0"/>
              </a:rPr>
              <a:t>Instructor</a:t>
            </a:r>
          </a:p>
        </p:txBody>
      </p:sp>
      <p:sp>
        <p:nvSpPr>
          <p:cNvPr id="3" name="Speech Bubble: Rectangle 2">
            <a:extLst>
              <a:ext uri="{FF2B5EF4-FFF2-40B4-BE49-F238E27FC236}">
                <a16:creationId xmlns:a16="http://schemas.microsoft.com/office/drawing/2014/main" id="{6A826E2B-6F65-4FB4-82EE-1827206E9EDA}"/>
              </a:ext>
            </a:extLst>
          </p:cNvPr>
          <p:cNvSpPr/>
          <p:nvPr/>
        </p:nvSpPr>
        <p:spPr>
          <a:xfrm>
            <a:off x="135472" y="2247461"/>
            <a:ext cx="2165966" cy="757239"/>
          </a:xfrm>
          <a:prstGeom prst="wedgeRectCallout">
            <a:avLst>
              <a:gd name="adj1" fmla="val -25860"/>
              <a:gd name="adj2" fmla="val 6222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400" dirty="0">
                <a:solidFill>
                  <a:schemeClr val="tx1"/>
                </a:solidFill>
              </a:rPr>
              <a:t>Deliver the coffee to Alice.</a:t>
            </a:r>
          </a:p>
        </p:txBody>
      </p:sp>
      <p:sp>
        <p:nvSpPr>
          <p:cNvPr id="21" name="TextBox 20">
            <a:extLst>
              <a:ext uri="{FF2B5EF4-FFF2-40B4-BE49-F238E27FC236}">
                <a16:creationId xmlns:a16="http://schemas.microsoft.com/office/drawing/2014/main" id="{CE32E728-18E8-4743-80A0-D223F19252F7}"/>
              </a:ext>
            </a:extLst>
          </p:cNvPr>
          <p:cNvSpPr txBox="1"/>
          <p:nvPr/>
        </p:nvSpPr>
        <p:spPr>
          <a:xfrm>
            <a:off x="4180258" y="3188674"/>
            <a:ext cx="2035566" cy="830997"/>
          </a:xfrm>
          <a:prstGeom prst="rect">
            <a:avLst/>
          </a:prstGeom>
          <a:noFill/>
        </p:spPr>
        <p:txBody>
          <a:bodyPr wrap="square" rtlCol="0">
            <a:spAutoFit/>
          </a:bodyPr>
          <a:lstStyle/>
          <a:p>
            <a:r>
              <a:rPr lang="en-US" sz="2400" dirty="0"/>
              <a:t>Identify type of instruction</a:t>
            </a:r>
          </a:p>
        </p:txBody>
      </p:sp>
      <p:cxnSp>
        <p:nvCxnSpPr>
          <p:cNvPr id="29" name="Connector: Elbow 28">
            <a:extLst>
              <a:ext uri="{FF2B5EF4-FFF2-40B4-BE49-F238E27FC236}">
                <a16:creationId xmlns:a16="http://schemas.microsoft.com/office/drawing/2014/main" id="{9CC49745-280C-4798-B71C-213F72E75DD8}"/>
              </a:ext>
            </a:extLst>
          </p:cNvPr>
          <p:cNvCxnSpPr>
            <a:cxnSpLocks/>
            <a:stCxn id="23" idx="2"/>
          </p:cNvCxnSpPr>
          <p:nvPr/>
        </p:nvCxnSpPr>
        <p:spPr>
          <a:xfrm rot="5400000" flipH="1">
            <a:off x="5115590" y="540554"/>
            <a:ext cx="412075" cy="7718322"/>
          </a:xfrm>
          <a:prstGeom prst="bentConnector4">
            <a:avLst>
              <a:gd name="adj1" fmla="val -224057"/>
              <a:gd name="adj2" fmla="val 9496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3">
            <a:extLst>
              <a:ext uri="{FF2B5EF4-FFF2-40B4-BE49-F238E27FC236}">
                <a16:creationId xmlns:a16="http://schemas.microsoft.com/office/drawing/2014/main" id="{B2CC26AA-DAA9-41C6-96C7-5AF4B0E6F0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3404" y="3214767"/>
            <a:ext cx="1528499" cy="1816715"/>
          </a:xfrm>
          <a:prstGeom prst="rect">
            <a:avLst/>
          </a:prstGeom>
        </p:spPr>
      </p:pic>
      <p:sp>
        <p:nvSpPr>
          <p:cNvPr id="26" name="TextBox 25">
            <a:extLst>
              <a:ext uri="{FF2B5EF4-FFF2-40B4-BE49-F238E27FC236}">
                <a16:creationId xmlns:a16="http://schemas.microsoft.com/office/drawing/2014/main" id="{140BDAE5-92A1-4259-B122-5EEAEA4A64A3}"/>
              </a:ext>
            </a:extLst>
          </p:cNvPr>
          <p:cNvSpPr txBox="1"/>
          <p:nvPr/>
        </p:nvSpPr>
        <p:spPr>
          <a:xfrm>
            <a:off x="10961831" y="4980208"/>
            <a:ext cx="8516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ea typeface="+mn-ea"/>
                <a:cs typeface="Arial" panose="020B0604020202020204" pitchFamily="34" charset="0"/>
              </a:rPr>
              <a:t>Rosie</a:t>
            </a:r>
          </a:p>
        </p:txBody>
      </p:sp>
    </p:spTree>
    <p:extLst>
      <p:ext uri="{BB962C8B-B14F-4D97-AF65-F5344CB8AC3E}">
        <p14:creationId xmlns:p14="http://schemas.microsoft.com/office/powerpoint/2010/main" val="963378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P spid="23" grpId="0" animBg="1"/>
      <p:bldP spid="28"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A120C25-0C05-4A15-97DA-529DBFD046CC}"/>
              </a:ext>
            </a:extLst>
          </p:cNvPr>
          <p:cNvSpPr/>
          <p:nvPr/>
        </p:nvSpPr>
        <p:spPr>
          <a:xfrm>
            <a:off x="4477657" y="2042153"/>
            <a:ext cx="6091701" cy="3030929"/>
          </a:xfrm>
          <a:prstGeom prst="rect">
            <a:avLst/>
          </a:prstGeom>
          <a:solidFill>
            <a:schemeClr val="bg1">
              <a:lumMod val="7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lumMod val="75000"/>
                </a:schemeClr>
              </a:solidFill>
            </a:endParaRPr>
          </a:p>
        </p:txBody>
      </p:sp>
      <p:sp>
        <p:nvSpPr>
          <p:cNvPr id="2" name="Title 1">
            <a:extLst>
              <a:ext uri="{FF2B5EF4-FFF2-40B4-BE49-F238E27FC236}">
                <a16:creationId xmlns:a16="http://schemas.microsoft.com/office/drawing/2014/main" id="{2C139863-65CE-407F-82EF-767BC0D0EA67}"/>
              </a:ext>
            </a:extLst>
          </p:cNvPr>
          <p:cNvSpPr>
            <a:spLocks noGrp="1"/>
          </p:cNvSpPr>
          <p:nvPr>
            <p:ph type="title"/>
          </p:nvPr>
        </p:nvSpPr>
        <p:spPr/>
        <p:txBody>
          <a:bodyPr/>
          <a:lstStyle/>
          <a:p>
            <a:r>
              <a:rPr lang="en-US" dirty="0"/>
              <a:t>Proposed interaction model</a:t>
            </a:r>
          </a:p>
        </p:txBody>
      </p:sp>
      <p:sp>
        <p:nvSpPr>
          <p:cNvPr id="5" name="Rectangle 4">
            <a:extLst>
              <a:ext uri="{FF2B5EF4-FFF2-40B4-BE49-F238E27FC236}">
                <a16:creationId xmlns:a16="http://schemas.microsoft.com/office/drawing/2014/main" id="{832730A1-AA2B-463D-B83C-EFCDBE121579}"/>
              </a:ext>
            </a:extLst>
          </p:cNvPr>
          <p:cNvSpPr/>
          <p:nvPr/>
        </p:nvSpPr>
        <p:spPr>
          <a:xfrm>
            <a:off x="7884981" y="3356900"/>
            <a:ext cx="2596243"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SharedPlans-based interaction module</a:t>
            </a:r>
          </a:p>
        </p:txBody>
      </p:sp>
      <p:pic>
        <p:nvPicPr>
          <p:cNvPr id="7" name="Picture 6">
            <a:extLst>
              <a:ext uri="{FF2B5EF4-FFF2-40B4-BE49-F238E27FC236}">
                <a16:creationId xmlns:a16="http://schemas.microsoft.com/office/drawing/2014/main" id="{328FFD6B-E637-478F-8166-B1F69ABDA2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70" b="29489"/>
          <a:stretch/>
        </p:blipFill>
        <p:spPr>
          <a:xfrm>
            <a:off x="236701" y="3115425"/>
            <a:ext cx="1385941" cy="1740735"/>
          </a:xfrm>
          <a:prstGeom prst="rect">
            <a:avLst/>
          </a:prstGeom>
        </p:spPr>
      </p:pic>
      <p:sp>
        <p:nvSpPr>
          <p:cNvPr id="8" name="TextBox 7">
            <a:extLst>
              <a:ext uri="{FF2B5EF4-FFF2-40B4-BE49-F238E27FC236}">
                <a16:creationId xmlns:a16="http://schemas.microsoft.com/office/drawing/2014/main" id="{A57491AE-7AF6-4AF3-96FC-0B53202BC075}"/>
              </a:ext>
            </a:extLst>
          </p:cNvPr>
          <p:cNvSpPr txBox="1"/>
          <p:nvPr/>
        </p:nvSpPr>
        <p:spPr>
          <a:xfrm>
            <a:off x="241254" y="4780757"/>
            <a:ext cx="1548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ea typeface="+mn-ea"/>
                <a:cs typeface="Arial" panose="020B0604020202020204" pitchFamily="34" charset="0"/>
              </a:rPr>
              <a:t>Instructor</a:t>
            </a:r>
          </a:p>
        </p:txBody>
      </p:sp>
      <p:cxnSp>
        <p:nvCxnSpPr>
          <p:cNvPr id="10" name="Straight Arrow Connector 9">
            <a:extLst>
              <a:ext uri="{FF2B5EF4-FFF2-40B4-BE49-F238E27FC236}">
                <a16:creationId xmlns:a16="http://schemas.microsoft.com/office/drawing/2014/main" id="{1FE3D1C9-7493-4A37-A3C8-A7631CAE4478}"/>
              </a:ext>
            </a:extLst>
          </p:cNvPr>
          <p:cNvCxnSpPr>
            <a:cxnSpLocks/>
            <a:stCxn id="7" idx="3"/>
            <a:endCxn id="19" idx="1"/>
          </p:cNvCxnSpPr>
          <p:nvPr/>
        </p:nvCxnSpPr>
        <p:spPr>
          <a:xfrm>
            <a:off x="1622642" y="3985793"/>
            <a:ext cx="4168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2C4EDC5-D37A-4469-A010-435DC367C9BC}"/>
              </a:ext>
            </a:extLst>
          </p:cNvPr>
          <p:cNvCxnSpPr>
            <a:cxnSpLocks/>
            <a:stCxn id="5" idx="2"/>
          </p:cNvCxnSpPr>
          <p:nvPr/>
        </p:nvCxnSpPr>
        <p:spPr>
          <a:xfrm rot="5400000" flipH="1">
            <a:off x="5196905" y="628003"/>
            <a:ext cx="444889" cy="7527506"/>
          </a:xfrm>
          <a:prstGeom prst="bentConnector4">
            <a:avLst>
              <a:gd name="adj1" fmla="val -180556"/>
              <a:gd name="adj2" fmla="val 9606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B9349F-54E8-4F71-9595-BE65E725B9FC}"/>
              </a:ext>
            </a:extLst>
          </p:cNvPr>
          <p:cNvCxnSpPr>
            <a:cxnSpLocks/>
            <a:stCxn id="25" idx="2"/>
            <a:endCxn id="5" idx="0"/>
          </p:cNvCxnSpPr>
          <p:nvPr/>
        </p:nvCxnSpPr>
        <p:spPr>
          <a:xfrm>
            <a:off x="9183103" y="3000725"/>
            <a:ext cx="0" cy="3561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E95CB0-1E73-4304-A949-8225C24954E4}"/>
              </a:ext>
            </a:extLst>
          </p:cNvPr>
          <p:cNvCxnSpPr>
            <a:cxnSpLocks/>
            <a:stCxn id="30" idx="3"/>
            <a:endCxn id="5" idx="1"/>
          </p:cNvCxnSpPr>
          <p:nvPr/>
        </p:nvCxnSpPr>
        <p:spPr>
          <a:xfrm flipV="1">
            <a:off x="6679071" y="3985550"/>
            <a:ext cx="1205910" cy="7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32E728-18E8-4743-80A0-D223F19252F7}"/>
              </a:ext>
            </a:extLst>
          </p:cNvPr>
          <p:cNvSpPr txBox="1"/>
          <p:nvPr/>
        </p:nvSpPr>
        <p:spPr>
          <a:xfrm>
            <a:off x="6472544" y="3226842"/>
            <a:ext cx="1638063" cy="830997"/>
          </a:xfrm>
          <a:prstGeom prst="rect">
            <a:avLst/>
          </a:prstGeom>
          <a:noFill/>
        </p:spPr>
        <p:txBody>
          <a:bodyPr wrap="square" rtlCol="0">
            <a:spAutoFit/>
          </a:bodyPr>
          <a:lstStyle/>
          <a:p>
            <a:pPr algn="ctr"/>
            <a:r>
              <a:rPr lang="en-US" sz="2400" dirty="0"/>
              <a:t>Identify </a:t>
            </a:r>
            <a:r>
              <a:rPr lang="en-US" sz="2400" b="1" dirty="0"/>
              <a:t>intention</a:t>
            </a:r>
          </a:p>
        </p:txBody>
      </p:sp>
      <p:sp>
        <p:nvSpPr>
          <p:cNvPr id="19" name="Rectangle 18">
            <a:extLst>
              <a:ext uri="{FF2B5EF4-FFF2-40B4-BE49-F238E27FC236}">
                <a16:creationId xmlns:a16="http://schemas.microsoft.com/office/drawing/2014/main" id="{6F2CAC61-5CB2-44A8-B965-D6E4561B1F5E}"/>
              </a:ext>
            </a:extLst>
          </p:cNvPr>
          <p:cNvSpPr/>
          <p:nvPr/>
        </p:nvSpPr>
        <p:spPr>
          <a:xfrm>
            <a:off x="2039454" y="3265160"/>
            <a:ext cx="1950625" cy="144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Templates</a:t>
            </a:r>
          </a:p>
          <a:p>
            <a:pPr algn="ctr"/>
            <a:r>
              <a:rPr lang="en-US" sz="2200" i="1" dirty="0"/>
              <a:t>Inform</a:t>
            </a:r>
          </a:p>
          <a:p>
            <a:pPr algn="ctr"/>
            <a:r>
              <a:rPr lang="en-US" sz="2200" i="1" dirty="0"/>
              <a:t>Evaluate</a:t>
            </a:r>
          </a:p>
          <a:p>
            <a:pPr algn="ctr"/>
            <a:r>
              <a:rPr lang="en-US" sz="2200" i="1" dirty="0"/>
              <a:t>Revise</a:t>
            </a:r>
          </a:p>
        </p:txBody>
      </p:sp>
      <p:sp>
        <p:nvSpPr>
          <p:cNvPr id="25" name="Rectangle 24">
            <a:extLst>
              <a:ext uri="{FF2B5EF4-FFF2-40B4-BE49-F238E27FC236}">
                <a16:creationId xmlns:a16="http://schemas.microsoft.com/office/drawing/2014/main" id="{F1A60EB4-4433-41DA-8761-3C47EB3A2DD3}"/>
              </a:ext>
            </a:extLst>
          </p:cNvPr>
          <p:cNvSpPr/>
          <p:nvPr/>
        </p:nvSpPr>
        <p:spPr>
          <a:xfrm>
            <a:off x="7884981" y="2098930"/>
            <a:ext cx="2596243" cy="901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 knowledge +</a:t>
            </a:r>
          </a:p>
          <a:p>
            <a:pPr algn="ctr"/>
            <a:r>
              <a:rPr lang="en-US" sz="2400" dirty="0"/>
              <a:t>Instructor model</a:t>
            </a:r>
          </a:p>
        </p:txBody>
      </p:sp>
      <p:pic>
        <p:nvPicPr>
          <p:cNvPr id="27" name="Content Placeholder 3">
            <a:extLst>
              <a:ext uri="{FF2B5EF4-FFF2-40B4-BE49-F238E27FC236}">
                <a16:creationId xmlns:a16="http://schemas.microsoft.com/office/drawing/2014/main" id="{4AAE350D-6EF2-4C8F-A1EA-214A974B20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3404" y="3214767"/>
            <a:ext cx="1528499" cy="1816715"/>
          </a:xfrm>
          <a:prstGeom prst="rect">
            <a:avLst/>
          </a:prstGeom>
        </p:spPr>
      </p:pic>
      <p:sp>
        <p:nvSpPr>
          <p:cNvPr id="30" name="Rectangle 29">
            <a:extLst>
              <a:ext uri="{FF2B5EF4-FFF2-40B4-BE49-F238E27FC236}">
                <a16:creationId xmlns:a16="http://schemas.microsoft.com/office/drawing/2014/main" id="{7803A013-6650-4717-9B1D-53B6F3FF046C}"/>
              </a:ext>
            </a:extLst>
          </p:cNvPr>
          <p:cNvSpPr/>
          <p:nvPr/>
        </p:nvSpPr>
        <p:spPr>
          <a:xfrm>
            <a:off x="4626099" y="3364399"/>
            <a:ext cx="2052972"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Language Comprehension</a:t>
            </a:r>
          </a:p>
        </p:txBody>
      </p:sp>
      <p:sp>
        <p:nvSpPr>
          <p:cNvPr id="31" name="TextBox 30">
            <a:extLst>
              <a:ext uri="{FF2B5EF4-FFF2-40B4-BE49-F238E27FC236}">
                <a16:creationId xmlns:a16="http://schemas.microsoft.com/office/drawing/2014/main" id="{69BB04F7-7BF8-4182-981E-3DA0359EF247}"/>
              </a:ext>
            </a:extLst>
          </p:cNvPr>
          <p:cNvSpPr txBox="1"/>
          <p:nvPr/>
        </p:nvSpPr>
        <p:spPr>
          <a:xfrm>
            <a:off x="274601" y="5177487"/>
            <a:ext cx="3352526" cy="400110"/>
          </a:xfrm>
          <a:prstGeom prst="rect">
            <a:avLst/>
          </a:prstGeom>
          <a:solidFill>
            <a:schemeClr val="bg1"/>
          </a:solidFill>
          <a:ln w="19050">
            <a:solidFill>
              <a:schemeClr val="tx1"/>
            </a:solidFill>
          </a:ln>
        </p:spPr>
        <p:txBody>
          <a:bodyPr wrap="square" rtlCol="0">
            <a:spAutoFit/>
          </a:bodyPr>
          <a:lstStyle/>
          <a:p>
            <a:r>
              <a:rPr lang="en-US" sz="2000" dirty="0"/>
              <a:t>I don’t know what coffee is.</a:t>
            </a:r>
          </a:p>
        </p:txBody>
      </p:sp>
      <p:sp>
        <p:nvSpPr>
          <p:cNvPr id="32" name="TextBox 31">
            <a:extLst>
              <a:ext uri="{FF2B5EF4-FFF2-40B4-BE49-F238E27FC236}">
                <a16:creationId xmlns:a16="http://schemas.microsoft.com/office/drawing/2014/main" id="{A24D0595-F139-4553-883B-9C901F34D2D8}"/>
              </a:ext>
            </a:extLst>
          </p:cNvPr>
          <p:cNvSpPr txBox="1"/>
          <p:nvPr/>
        </p:nvSpPr>
        <p:spPr>
          <a:xfrm>
            <a:off x="1480147" y="2087175"/>
            <a:ext cx="3057500" cy="1200329"/>
          </a:xfrm>
          <a:prstGeom prst="rect">
            <a:avLst/>
          </a:prstGeom>
          <a:noFill/>
        </p:spPr>
        <p:txBody>
          <a:bodyPr wrap="square" rtlCol="0">
            <a:spAutoFit/>
          </a:bodyPr>
          <a:lstStyle/>
          <a:p>
            <a:pPr algn="ctr"/>
            <a:r>
              <a:rPr lang="en-US" sz="2400" dirty="0"/>
              <a:t>Evaluate(</a:t>
            </a:r>
            <a:r>
              <a:rPr lang="en-US" sz="2400" i="1" dirty="0"/>
              <a:t>Deliver,</a:t>
            </a:r>
            <a:r>
              <a:rPr lang="en-US" sz="2400" dirty="0"/>
              <a:t> coffee, Alice, </a:t>
            </a:r>
          </a:p>
          <a:p>
            <a:pPr algn="ctr"/>
            <a:r>
              <a:rPr lang="en-US" sz="2400" dirty="0"/>
              <a:t>“demonstrate”)</a:t>
            </a:r>
          </a:p>
        </p:txBody>
      </p:sp>
      <p:cxnSp>
        <p:nvCxnSpPr>
          <p:cNvPr id="34" name="Straight Arrow Connector 33">
            <a:extLst>
              <a:ext uri="{FF2B5EF4-FFF2-40B4-BE49-F238E27FC236}">
                <a16:creationId xmlns:a16="http://schemas.microsoft.com/office/drawing/2014/main" id="{7FCA75F8-5FC3-4377-A276-98F89556BC8D}"/>
              </a:ext>
            </a:extLst>
          </p:cNvPr>
          <p:cNvCxnSpPr>
            <a:cxnSpLocks/>
            <a:stCxn id="19" idx="3"/>
            <a:endCxn id="30" idx="1"/>
          </p:cNvCxnSpPr>
          <p:nvPr/>
        </p:nvCxnSpPr>
        <p:spPr>
          <a:xfrm>
            <a:off x="3990079" y="3985793"/>
            <a:ext cx="636020" cy="7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871BA4F-91F7-439F-AFA5-148C92CDEA7C}"/>
              </a:ext>
            </a:extLst>
          </p:cNvPr>
          <p:cNvSpPr txBox="1"/>
          <p:nvPr/>
        </p:nvSpPr>
        <p:spPr>
          <a:xfrm>
            <a:off x="10961831" y="4980208"/>
            <a:ext cx="8516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ea typeface="+mn-ea"/>
                <a:cs typeface="Arial" panose="020B0604020202020204" pitchFamily="34" charset="0"/>
              </a:rPr>
              <a:t>Rosie</a:t>
            </a:r>
          </a:p>
        </p:txBody>
      </p:sp>
      <p:sp>
        <p:nvSpPr>
          <p:cNvPr id="3" name="Slide Number Placeholder 2">
            <a:extLst>
              <a:ext uri="{FF2B5EF4-FFF2-40B4-BE49-F238E27FC236}">
                <a16:creationId xmlns:a16="http://schemas.microsoft.com/office/drawing/2014/main" id="{49C417C9-5359-4517-82F2-E05E1A53DA8D}"/>
              </a:ext>
            </a:extLst>
          </p:cNvPr>
          <p:cNvSpPr>
            <a:spLocks noGrp="1"/>
          </p:cNvSpPr>
          <p:nvPr>
            <p:ph type="sldNum" sz="quarter" idx="12"/>
          </p:nvPr>
        </p:nvSpPr>
        <p:spPr/>
        <p:txBody>
          <a:bodyPr/>
          <a:lstStyle/>
          <a:p>
            <a:fld id="{6113E31D-E2AB-40D1-8B51-AFA5AFEF393A}" type="slidenum">
              <a:rPr lang="en-US" smtClean="0"/>
              <a:t>21</a:t>
            </a:fld>
            <a:endParaRPr lang="en-US" dirty="0"/>
          </a:p>
        </p:txBody>
      </p:sp>
      <p:cxnSp>
        <p:nvCxnSpPr>
          <p:cNvPr id="6" name="Straight Arrow Connector 5">
            <a:extLst>
              <a:ext uri="{FF2B5EF4-FFF2-40B4-BE49-F238E27FC236}">
                <a16:creationId xmlns:a16="http://schemas.microsoft.com/office/drawing/2014/main" id="{ADC729A5-EE87-4C55-8476-5B6371C9E15E}"/>
              </a:ext>
            </a:extLst>
          </p:cNvPr>
          <p:cNvCxnSpPr>
            <a:cxnSpLocks/>
          </p:cNvCxnSpPr>
          <p:nvPr/>
        </p:nvCxnSpPr>
        <p:spPr>
          <a:xfrm flipV="1">
            <a:off x="9457267" y="3000727"/>
            <a:ext cx="0" cy="3561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9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0"/>
                                  </p:iterate>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nodeType="clickEffect">
                                  <p:stCondLst>
                                    <p:cond delay="0"/>
                                  </p:stCondLst>
                                  <p:iterate type="lt">
                                    <p:tmPct val="4000"/>
                                  </p:iterate>
                                  <p:childTnLst>
                                    <p:set>
                                      <p:cBhvr override="childStyle">
                                        <p:cTn id="18" dur="10" fill="hold"/>
                                        <p:tgtEl>
                                          <p:spTgt spid="5">
                                            <p:txEl>
                                              <p:pRg st="0" end="0"/>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8" presetClass="emph" presetSubtype="0" fill="hold" nodeType="withEffect">
                                  <p:stCondLst>
                                    <p:cond delay="0"/>
                                  </p:stCondLst>
                                  <p:iterate type="wd">
                                    <p:tmPct val="4000"/>
                                  </p:iterate>
                                  <p:childTnLst>
                                    <p:set>
                                      <p:cBhvr override="childStyle">
                                        <p:cTn id="26" dur="500" fill="hold"/>
                                        <p:tgtEl>
                                          <p:spTgt spid="19">
                                            <p:txEl>
                                              <p:pRg st="2" end="2"/>
                                            </p:txEl>
                                          </p:spTgt>
                                        </p:tgtEl>
                                        <p:attrNameLst>
                                          <p:attrName>style.textDecorationUnderline</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8" presetClass="emph" presetSubtype="0" fill="hold" nodeType="withEffect">
                                  <p:stCondLst>
                                    <p:cond delay="0"/>
                                  </p:stCondLst>
                                  <p:iterate type="lt">
                                    <p:tmPct val="4000"/>
                                  </p:iterate>
                                  <p:childTnLst>
                                    <p:set>
                                      <p:cBhvr override="childStyle">
                                        <p:cTn id="40" dur="500" fill="hold"/>
                                        <p:tgtEl>
                                          <p:spTgt spid="25">
                                            <p:txEl>
                                              <p:pRg st="1" end="1"/>
                                            </p:txEl>
                                          </p:spTgt>
                                        </p:tgtEl>
                                        <p:attrNameLst>
                                          <p:attrName>style.textDecorationUnderline</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uiExpand="1" build="allAtOnce" animBg="1"/>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44F4-1588-4FE6-B4C6-BE64C898EED7}"/>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F90326-C021-4FF1-9C1E-6692371EF86E}"/>
              </a:ext>
            </a:extLst>
          </p:cNvPr>
          <p:cNvSpPr>
            <a:spLocks noGrp="1"/>
          </p:cNvSpPr>
          <p:nvPr>
            <p:ph idx="1"/>
          </p:nvPr>
        </p:nvSpPr>
        <p:spPr>
          <a:xfrm>
            <a:off x="1097280" y="1845734"/>
            <a:ext cx="10058400" cy="4351866"/>
          </a:xfrm>
        </p:spPr>
        <p:txBody>
          <a:bodyPr>
            <a:noAutofit/>
          </a:bodyPr>
          <a:lstStyle/>
          <a:p>
            <a:pPr marL="0" indent="0">
              <a:buNone/>
            </a:pPr>
            <a:r>
              <a:rPr lang="en-US" sz="2400" b="1" dirty="0"/>
              <a:t>Goal of implementation: </a:t>
            </a:r>
            <a:r>
              <a:rPr lang="en-US" sz="2400" dirty="0"/>
              <a:t>Improve instructor’s mental model of the robot</a:t>
            </a:r>
          </a:p>
          <a:p>
            <a:pPr marL="0" indent="0">
              <a:buNone/>
            </a:pPr>
            <a:r>
              <a:rPr lang="en-US" sz="2400" b="1" dirty="0"/>
              <a:t>Compare</a:t>
            </a:r>
            <a:r>
              <a:rPr lang="en-US" sz="2400" dirty="0"/>
              <a:t> proposed implementation with current Rosie model</a:t>
            </a:r>
          </a:p>
          <a:p>
            <a:pPr>
              <a:buFont typeface="Arial" panose="020B0604020202020204" pitchFamily="34" charset="0"/>
              <a:buChar char="•"/>
            </a:pPr>
            <a:r>
              <a:rPr lang="en-US" sz="2400" dirty="0"/>
              <a:t> </a:t>
            </a:r>
            <a:r>
              <a:rPr lang="en-US" sz="2400" u="sng" dirty="0"/>
              <a:t>Qualitative evaluation</a:t>
            </a:r>
          </a:p>
          <a:p>
            <a:pPr lvl="1">
              <a:buFont typeface="Arial" panose="020B0604020202020204" pitchFamily="34" charset="0"/>
              <a:buChar char="•"/>
            </a:pPr>
            <a:r>
              <a:rPr lang="en-US" sz="2000" dirty="0"/>
              <a:t>Cognitive load</a:t>
            </a:r>
          </a:p>
          <a:p>
            <a:pPr lvl="1">
              <a:buFont typeface="Arial" panose="020B0604020202020204" pitchFamily="34" charset="0"/>
              <a:buChar char="•"/>
            </a:pPr>
            <a:r>
              <a:rPr lang="en-US" sz="2000" dirty="0"/>
              <a:t>Participant experiences and preferences</a:t>
            </a:r>
          </a:p>
          <a:p>
            <a:pPr>
              <a:buFont typeface="Arial" panose="020B0604020202020204" pitchFamily="34" charset="0"/>
              <a:buChar char="•"/>
            </a:pPr>
            <a:r>
              <a:rPr lang="en-US" sz="2400" dirty="0"/>
              <a:t> </a:t>
            </a:r>
            <a:r>
              <a:rPr lang="en-US" sz="2400" u="sng" dirty="0"/>
              <a:t>Quantitative measures</a:t>
            </a:r>
          </a:p>
          <a:p>
            <a:pPr lvl="1">
              <a:buFont typeface="Arial" panose="020B0604020202020204" pitchFamily="34" charset="0"/>
              <a:buChar char="•"/>
            </a:pPr>
            <a:r>
              <a:rPr lang="en-US" sz="2000" dirty="0"/>
              <a:t>Number of turns taken</a:t>
            </a:r>
          </a:p>
          <a:p>
            <a:pPr lvl="1">
              <a:buFont typeface="Arial" panose="020B0604020202020204" pitchFamily="34" charset="0"/>
              <a:buChar char="•"/>
            </a:pPr>
            <a:r>
              <a:rPr lang="en-US" sz="2000" dirty="0"/>
              <a:t>Accuracy of participant’s knowledge about robot</a:t>
            </a:r>
          </a:p>
          <a:p>
            <a:pPr lvl="1">
              <a:buFont typeface="Arial" panose="020B0604020202020204" pitchFamily="34" charset="0"/>
              <a:buChar char="•"/>
            </a:pPr>
            <a:r>
              <a:rPr lang="en-US" sz="2000" dirty="0"/>
              <a:t>Task success</a:t>
            </a:r>
          </a:p>
          <a:p>
            <a:pPr lvl="1">
              <a:buFont typeface="Arial" panose="020B0604020202020204" pitchFamily="34" charset="0"/>
              <a:buChar char="•"/>
            </a:pPr>
            <a:r>
              <a:rPr lang="en-US" sz="2000" dirty="0"/>
              <a:t>Task completion</a:t>
            </a:r>
          </a:p>
          <a:p>
            <a:endParaRPr lang="en-US" sz="1800" dirty="0"/>
          </a:p>
        </p:txBody>
      </p:sp>
      <p:sp>
        <p:nvSpPr>
          <p:cNvPr id="4" name="Slide Number Placeholder 3">
            <a:extLst>
              <a:ext uri="{FF2B5EF4-FFF2-40B4-BE49-F238E27FC236}">
                <a16:creationId xmlns:a16="http://schemas.microsoft.com/office/drawing/2014/main" id="{95E5EA47-CCAC-4CD4-882E-E69D69E0B508}"/>
              </a:ext>
            </a:extLst>
          </p:cNvPr>
          <p:cNvSpPr>
            <a:spLocks noGrp="1"/>
          </p:cNvSpPr>
          <p:nvPr>
            <p:ph type="sldNum" sz="quarter" idx="12"/>
          </p:nvPr>
        </p:nvSpPr>
        <p:spPr/>
        <p:txBody>
          <a:bodyPr/>
          <a:lstStyle/>
          <a:p>
            <a:fld id="{6113E31D-E2AB-40D1-8B51-AFA5AFEF393A}" type="slidenum">
              <a:rPr lang="en-US" smtClean="0"/>
              <a:pPr/>
              <a:t>22</a:t>
            </a:fld>
            <a:endParaRPr lang="en-US" dirty="0"/>
          </a:p>
        </p:txBody>
      </p:sp>
    </p:spTree>
    <p:extLst>
      <p:ext uri="{BB962C8B-B14F-4D97-AF65-F5344CB8AC3E}">
        <p14:creationId xmlns:p14="http://schemas.microsoft.com/office/powerpoint/2010/main" val="2998607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6A0C3D-7908-42E9-8D0C-400E214D5159}"/>
              </a:ext>
            </a:extLst>
          </p:cNvPr>
          <p:cNvSpPr>
            <a:spLocks noGrp="1"/>
          </p:cNvSpPr>
          <p:nvPr>
            <p:ph type="sldNum" sz="quarter" idx="12"/>
          </p:nvPr>
        </p:nvSpPr>
        <p:spPr/>
        <p:txBody>
          <a:bodyPr/>
          <a:lstStyle/>
          <a:p>
            <a:fld id="{6113E31D-E2AB-40D1-8B51-AFA5AFEF393A}" type="slidenum">
              <a:rPr lang="en-US" smtClean="0"/>
              <a:pPr/>
              <a:t>23</a:t>
            </a:fld>
            <a:endParaRPr lang="en-US" dirty="0"/>
          </a:p>
        </p:txBody>
      </p:sp>
      <p:sp>
        <p:nvSpPr>
          <p:cNvPr id="3" name="Content Placeholder 2">
            <a:extLst>
              <a:ext uri="{FF2B5EF4-FFF2-40B4-BE49-F238E27FC236}">
                <a16:creationId xmlns:a16="http://schemas.microsoft.com/office/drawing/2014/main" id="{75332471-34DB-4A5C-8829-D467C2F81664}"/>
              </a:ext>
            </a:extLst>
          </p:cNvPr>
          <p:cNvSpPr>
            <a:spLocks noGrp="1"/>
          </p:cNvSpPr>
          <p:nvPr>
            <p:ph idx="4294967295"/>
          </p:nvPr>
        </p:nvSpPr>
        <p:spPr>
          <a:xfrm>
            <a:off x="456148" y="2588836"/>
            <a:ext cx="5115281" cy="4694999"/>
          </a:xfrm>
        </p:spPr>
        <p:txBody>
          <a:bodyPr>
            <a:normAutofit/>
          </a:bodyPr>
          <a:lstStyle/>
          <a:p>
            <a:endParaRPr lang="en-US" sz="2400" dirty="0"/>
          </a:p>
          <a:p>
            <a:pPr>
              <a:buFont typeface="Wingdings" panose="05000000000000000000" pitchFamily="2" charset="2"/>
              <a:buChar char="Ø"/>
            </a:pPr>
            <a:r>
              <a:rPr lang="en-US" sz="2400" dirty="0"/>
              <a:t>Incorporating human-</a:t>
            </a:r>
            <a:r>
              <a:rPr lang="en-US" sz="2400" dirty="0" err="1"/>
              <a:t>centred</a:t>
            </a:r>
            <a:r>
              <a:rPr lang="en-US" sz="2400" dirty="0"/>
              <a:t> theories</a:t>
            </a:r>
          </a:p>
          <a:p>
            <a:pPr>
              <a:buFont typeface="Wingdings" panose="05000000000000000000" pitchFamily="2" charset="2"/>
              <a:buChar char="Ø"/>
            </a:pPr>
            <a:r>
              <a:rPr lang="en-US" sz="2400" dirty="0"/>
              <a:t>Taking it one step closer to non-expert humans interacting with robots</a:t>
            </a:r>
          </a:p>
          <a:p>
            <a:pPr>
              <a:buFont typeface="Wingdings" panose="05000000000000000000" pitchFamily="2" charset="2"/>
              <a:buChar char="Ø"/>
            </a:pPr>
            <a:r>
              <a:rPr lang="en-US" sz="2400" dirty="0"/>
              <a:t>Actual studies to collect non-expert feedback</a:t>
            </a:r>
          </a:p>
        </p:txBody>
      </p:sp>
      <p:pic>
        <p:nvPicPr>
          <p:cNvPr id="1026" name="Picture 2" descr="0.350 grams alaskan yukon bc natural pure gold nugget hand image 0">
            <a:extLst>
              <a:ext uri="{FF2B5EF4-FFF2-40B4-BE49-F238E27FC236}">
                <a16:creationId xmlns:a16="http://schemas.microsoft.com/office/drawing/2014/main" id="{BD97453E-B13E-481B-AC89-0B74D315D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791" y="0"/>
            <a:ext cx="1929636" cy="230149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A028E4B-DFEB-4E63-8009-1E03D1806F14}"/>
              </a:ext>
            </a:extLst>
          </p:cNvPr>
          <p:cNvSpPr txBox="1">
            <a:spLocks/>
          </p:cNvSpPr>
          <p:nvPr/>
        </p:nvSpPr>
        <p:spPr>
          <a:xfrm>
            <a:off x="6705813" y="2140731"/>
            <a:ext cx="5000788" cy="40227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2400" dirty="0"/>
          </a:p>
          <a:p>
            <a:endParaRPr lang="en-US" sz="2400" dirty="0"/>
          </a:p>
          <a:p>
            <a:pPr>
              <a:buFont typeface="Wingdings" panose="05000000000000000000" pitchFamily="2" charset="2"/>
              <a:buChar char="Ø"/>
            </a:pPr>
            <a:r>
              <a:rPr lang="en-US" sz="2400" dirty="0"/>
              <a:t>Lots of ideas, implementation is NOT done and not trivial</a:t>
            </a:r>
          </a:p>
          <a:p>
            <a:pPr>
              <a:buFont typeface="Wingdings" panose="05000000000000000000" pitchFamily="2" charset="2"/>
              <a:buChar char="Ø"/>
            </a:pPr>
            <a:r>
              <a:rPr lang="en-US" sz="2400" dirty="0"/>
              <a:t>Studies still only provide us access to subsets of population</a:t>
            </a:r>
          </a:p>
          <a:p>
            <a:endParaRPr lang="en-US" sz="2400" dirty="0"/>
          </a:p>
        </p:txBody>
      </p:sp>
      <p:pic>
        <p:nvPicPr>
          <p:cNvPr id="1028" name="Picture 4" descr="Big Piece Of Coal Isolated On White Background Stock Photo, Picture And  Royalty Free Image. Image 19314646.">
            <a:extLst>
              <a:ext uri="{FF2B5EF4-FFF2-40B4-BE49-F238E27FC236}">
                <a16:creationId xmlns:a16="http://schemas.microsoft.com/office/drawing/2014/main" id="{B3CD5211-8E8D-4412-A884-4E41A0209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980" y="0"/>
            <a:ext cx="2301498" cy="230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45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A4D0-0D1F-413A-8D86-F19A65DC38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8400A-E113-4B6E-822F-F75A2B4A8676}"/>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5432A464-80E7-4686-A140-16202AAC4829}"/>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3267126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19C8-02B4-438A-8F00-55927E3F89AF}"/>
              </a:ext>
            </a:extLst>
          </p:cNvPr>
          <p:cNvSpPr>
            <a:spLocks noGrp="1"/>
          </p:cNvSpPr>
          <p:nvPr>
            <p:ph type="title"/>
          </p:nvPr>
        </p:nvSpPr>
        <p:spPr>
          <a:xfrm>
            <a:off x="1194317" y="609600"/>
            <a:ext cx="10126115" cy="1135223"/>
          </a:xfrm>
        </p:spPr>
        <p:txBody>
          <a:bodyPr/>
          <a:lstStyle/>
          <a:p>
            <a:r>
              <a:rPr lang="en-US" dirty="0">
                <a:cs typeface="Calibri Light"/>
              </a:rPr>
              <a:t>Interactive Task Learning (ITL)</a:t>
            </a:r>
            <a:endParaRPr lang="en-US" dirty="0"/>
          </a:p>
        </p:txBody>
      </p:sp>
      <p:sp>
        <p:nvSpPr>
          <p:cNvPr id="11" name="Content Placeholder 2">
            <a:extLst>
              <a:ext uri="{FF2B5EF4-FFF2-40B4-BE49-F238E27FC236}">
                <a16:creationId xmlns:a16="http://schemas.microsoft.com/office/drawing/2014/main" id="{68774043-5A21-45DB-8666-8E779AA0DD48}"/>
              </a:ext>
            </a:extLst>
          </p:cNvPr>
          <p:cNvSpPr>
            <a:spLocks noGrp="1"/>
          </p:cNvSpPr>
          <p:nvPr>
            <p:ph idx="1"/>
          </p:nvPr>
        </p:nvSpPr>
        <p:spPr>
          <a:xfrm>
            <a:off x="1967644" y="5889394"/>
            <a:ext cx="4022785" cy="436880"/>
          </a:xfrm>
        </p:spPr>
        <p:txBody>
          <a:bodyPr vert="horz" lIns="91440" tIns="45720" rIns="91440" bIns="45720" rtlCol="0" anchor="t">
            <a:noAutofit/>
          </a:bodyPr>
          <a:lstStyle/>
          <a:p>
            <a:pPr marL="0" indent="0" algn="ctr">
              <a:buNone/>
            </a:pPr>
            <a:r>
              <a:rPr lang="en-US" sz="2600" dirty="0">
                <a:cs typeface="Calibri" panose="020F0502020204030204"/>
              </a:rPr>
              <a:t>ROSIE</a:t>
            </a:r>
          </a:p>
        </p:txBody>
      </p:sp>
      <p:pic>
        <p:nvPicPr>
          <p:cNvPr id="12" name="Picture 4" descr="A desktop computer sitting on top of a desk&#10;&#10;Description generated with high confidence">
            <a:extLst>
              <a:ext uri="{FF2B5EF4-FFF2-40B4-BE49-F238E27FC236}">
                <a16:creationId xmlns:a16="http://schemas.microsoft.com/office/drawing/2014/main" id="{9174D943-696B-44D5-8AF3-9309D7C9ADED}"/>
              </a:ext>
            </a:extLst>
          </p:cNvPr>
          <p:cNvPicPr>
            <a:picLocks noChangeAspect="1"/>
          </p:cNvPicPr>
          <p:nvPr/>
        </p:nvPicPr>
        <p:blipFill>
          <a:blip r:embed="rId3"/>
          <a:stretch>
            <a:fillRect/>
          </a:stretch>
        </p:blipFill>
        <p:spPr>
          <a:xfrm>
            <a:off x="1967644" y="3581191"/>
            <a:ext cx="4022785" cy="2114981"/>
          </a:xfrm>
          <a:prstGeom prst="rect">
            <a:avLst/>
          </a:prstGeom>
        </p:spPr>
      </p:pic>
      <p:pic>
        <p:nvPicPr>
          <p:cNvPr id="13" name="Picture 5" descr="A picture containing indoor, table, sitting, computer&#10;&#10;Description generated with very high confidence">
            <a:extLst>
              <a:ext uri="{FF2B5EF4-FFF2-40B4-BE49-F238E27FC236}">
                <a16:creationId xmlns:a16="http://schemas.microsoft.com/office/drawing/2014/main" id="{61936FEB-C732-4A74-B313-D43744E0D78F}"/>
              </a:ext>
            </a:extLst>
          </p:cNvPr>
          <p:cNvPicPr>
            <a:picLocks noChangeAspect="1"/>
          </p:cNvPicPr>
          <p:nvPr/>
        </p:nvPicPr>
        <p:blipFill>
          <a:blip r:embed="rId4"/>
          <a:stretch>
            <a:fillRect/>
          </a:stretch>
        </p:blipFill>
        <p:spPr>
          <a:xfrm>
            <a:off x="6798436" y="3578290"/>
            <a:ext cx="3706483" cy="2120783"/>
          </a:xfrm>
          <a:prstGeom prst="rect">
            <a:avLst/>
          </a:prstGeom>
        </p:spPr>
      </p:pic>
      <p:sp>
        <p:nvSpPr>
          <p:cNvPr id="14" name="Content Placeholder 2">
            <a:extLst>
              <a:ext uri="{FF2B5EF4-FFF2-40B4-BE49-F238E27FC236}">
                <a16:creationId xmlns:a16="http://schemas.microsoft.com/office/drawing/2014/main" id="{575180B5-8FC1-44D5-89AB-A28A16B9601A}"/>
              </a:ext>
            </a:extLst>
          </p:cNvPr>
          <p:cNvSpPr txBox="1">
            <a:spLocks/>
          </p:cNvSpPr>
          <p:nvPr/>
        </p:nvSpPr>
        <p:spPr>
          <a:xfrm>
            <a:off x="6798436" y="5870340"/>
            <a:ext cx="3706483" cy="455934"/>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ctr" defTabSz="457200" rtl="0" eaLnBrk="1" fontAlgn="auto" latinLnBrk="0" hangingPunct="1">
              <a:lnSpc>
                <a:spcPct val="100000"/>
              </a:lnSpc>
              <a:spcBef>
                <a:spcPts val="0"/>
              </a:spcBef>
              <a:spcAft>
                <a:spcPts val="1000"/>
              </a:spcAft>
              <a:buClr>
                <a:srgbClr val="000000"/>
              </a:buClr>
              <a:buSzPct val="100000"/>
              <a:buFont typeface="Arial"/>
              <a:buNone/>
              <a:tabLst/>
              <a:defRPr/>
            </a:pPr>
            <a:r>
              <a:rPr kumimoji="0" lang="en-US" sz="2600" b="0" i="0" u="none" strike="noStrike" kern="1200" cap="none" spc="0" normalizeH="0" baseline="0" noProof="0" dirty="0">
                <a:ln>
                  <a:noFill/>
                </a:ln>
                <a:solidFill>
                  <a:srgbClr val="000000"/>
                </a:solidFill>
                <a:effectLst/>
                <a:uLnTx/>
                <a:uFillTx/>
                <a:latin typeface="Calibri" panose="020F0502020204030204"/>
                <a:ea typeface="+mn-ea"/>
                <a:cs typeface="Calibri" panose="020F0502020204030204"/>
              </a:rPr>
              <a:t>AILEEN</a:t>
            </a:r>
          </a:p>
        </p:txBody>
      </p:sp>
      <p:sp>
        <p:nvSpPr>
          <p:cNvPr id="5" name="Slide Number Placeholder 4">
            <a:extLst>
              <a:ext uri="{FF2B5EF4-FFF2-40B4-BE49-F238E27FC236}">
                <a16:creationId xmlns:a16="http://schemas.microsoft.com/office/drawing/2014/main" id="{B04FDC4E-5E4B-42FE-932E-B07F87AF91BC}"/>
              </a:ext>
            </a:extLst>
          </p:cNvPr>
          <p:cNvSpPr>
            <a:spLocks noGrp="1"/>
          </p:cNvSpPr>
          <p:nvPr>
            <p:ph type="sldNum" sz="quarter" idx="12"/>
          </p:nvPr>
        </p:nvSpPr>
        <p:spPr/>
        <p:txBody>
          <a:bodyPr/>
          <a:lstStyle/>
          <a:p>
            <a:fld id="{6113E31D-E2AB-40D1-8B51-AFA5AFEF393A}" type="slidenum">
              <a:rPr lang="en-US" smtClean="0"/>
              <a:t>3</a:t>
            </a:fld>
            <a:endParaRPr lang="en-US" dirty="0"/>
          </a:p>
        </p:txBody>
      </p:sp>
      <p:sp>
        <p:nvSpPr>
          <p:cNvPr id="17" name="Content Placeholder 2">
            <a:extLst>
              <a:ext uri="{FF2B5EF4-FFF2-40B4-BE49-F238E27FC236}">
                <a16:creationId xmlns:a16="http://schemas.microsoft.com/office/drawing/2014/main" id="{4AEB75E8-D7CA-4AAB-A602-8F3B245D3927}"/>
              </a:ext>
            </a:extLst>
          </p:cNvPr>
          <p:cNvSpPr txBox="1">
            <a:spLocks/>
          </p:cNvSpPr>
          <p:nvPr/>
        </p:nvSpPr>
        <p:spPr>
          <a:xfrm>
            <a:off x="1194316" y="1845734"/>
            <a:ext cx="1023568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Design of robots that acquire new knowledge through instructions from humans</a:t>
            </a:r>
          </a:p>
          <a:p>
            <a:pPr lvl="1" indent="-91440">
              <a:spcBef>
                <a:spcPts val="1200"/>
              </a:spcBef>
              <a:spcAft>
                <a:spcPts val="200"/>
              </a:spcAft>
              <a:buClr>
                <a:srgbClr val="E48312"/>
              </a:buClr>
              <a:buSzPct val="100000"/>
              <a:buFont typeface="Calibri" panose="020F0502020204030204" pitchFamily="34" charset="0"/>
              <a:buChar char=" "/>
              <a:defRPr/>
            </a:pPr>
            <a:r>
              <a:rPr kumimoji="0" lang="en-US" sz="2200" b="0" i="0" u="none" strike="noStrike" kern="1200" cap="none" spc="0" normalizeH="0" baseline="0" noProof="0" dirty="0">
                <a:ln>
                  <a:noFill/>
                </a:ln>
                <a:solidFill>
                  <a:srgbClr val="000000">
                    <a:lumMod val="75000"/>
                    <a:lumOff val="25000"/>
                  </a:srgbClr>
                </a:solidFill>
                <a:effectLst/>
                <a:uLnTx/>
                <a:uFillTx/>
                <a:latin typeface="Calibri" panose="020F0502020204030204"/>
              </a:rPr>
              <a:t>   High diversity of tasks </a:t>
            </a:r>
          </a:p>
          <a:p>
            <a:pPr lvl="1" indent="-91440">
              <a:spcBef>
                <a:spcPts val="1200"/>
              </a:spcBef>
              <a:spcAft>
                <a:spcPts val="200"/>
              </a:spcAft>
              <a:buClr>
                <a:srgbClr val="E48312"/>
              </a:buClr>
              <a:buSzPct val="100000"/>
              <a:buFont typeface="Calibri" panose="020F0502020204030204" pitchFamily="34" charset="0"/>
              <a:buChar char=" "/>
              <a:defRPr/>
            </a:pPr>
            <a:r>
              <a:rPr lang="en-US" sz="2200" dirty="0">
                <a:solidFill>
                  <a:srgbClr val="000000">
                    <a:lumMod val="75000"/>
                    <a:lumOff val="25000"/>
                  </a:srgbClr>
                </a:solidFill>
                <a:latin typeface="Calibri" panose="020F0502020204030204"/>
              </a:rPr>
              <a:t>   </a:t>
            </a:r>
            <a:r>
              <a:rPr kumimoji="0" lang="en-US" sz="2200" b="0" i="0" u="none" strike="noStrike" kern="1200" cap="none" spc="0" normalizeH="0" baseline="0" noProof="0" dirty="0">
                <a:ln>
                  <a:noFill/>
                </a:ln>
                <a:solidFill>
                  <a:srgbClr val="000000">
                    <a:lumMod val="75000"/>
                    <a:lumOff val="25000"/>
                  </a:srgbClr>
                </a:solidFill>
                <a:effectLst/>
                <a:uLnTx/>
                <a:uFillTx/>
                <a:latin typeface="Calibri" panose="020F0502020204030204"/>
              </a:rPr>
              <a:t>Interactively</a:t>
            </a:r>
            <a:r>
              <a:rPr kumimoji="0" lang="en-US" sz="2200" b="0" i="0" u="none" strike="noStrike" kern="1200" cap="none" spc="0" normalizeH="0" noProof="0" dirty="0">
                <a:ln>
                  <a:noFill/>
                </a:ln>
                <a:solidFill>
                  <a:srgbClr val="000000">
                    <a:lumMod val="75000"/>
                    <a:lumOff val="25000"/>
                  </a:srgbClr>
                </a:solidFill>
                <a:effectLst/>
                <a:uLnTx/>
                <a:uFillTx/>
                <a:latin typeface="Calibri" panose="020F0502020204030204"/>
              </a:rPr>
              <a:t> </a:t>
            </a:r>
            <a:r>
              <a:rPr kumimoji="0" lang="en-US" sz="2200" b="0" i="0" u="none" strike="noStrike" kern="1200" cap="none" spc="0" normalizeH="0" baseline="0" noProof="0" dirty="0">
                <a:ln>
                  <a:noFill/>
                </a:ln>
                <a:solidFill>
                  <a:srgbClr val="000000">
                    <a:lumMod val="75000"/>
                    <a:lumOff val="25000"/>
                  </a:srgbClr>
                </a:solidFill>
                <a:effectLst/>
                <a:uLnTx/>
                <a:uFillTx/>
                <a:latin typeface="Calibri" panose="020F0502020204030204"/>
              </a:rPr>
              <a:t>learn from non-experts</a:t>
            </a:r>
          </a:p>
        </p:txBody>
      </p:sp>
      <p:sp>
        <p:nvSpPr>
          <p:cNvPr id="18" name="Arrow: Right 17">
            <a:extLst>
              <a:ext uri="{FF2B5EF4-FFF2-40B4-BE49-F238E27FC236}">
                <a16:creationId xmlns:a16="http://schemas.microsoft.com/office/drawing/2014/main" id="{7ADD9132-8D7E-4DE1-8BD0-1F3DEE3F4FCA}"/>
              </a:ext>
            </a:extLst>
          </p:cNvPr>
          <p:cNvSpPr/>
          <p:nvPr/>
        </p:nvSpPr>
        <p:spPr>
          <a:xfrm>
            <a:off x="1262743" y="2444196"/>
            <a:ext cx="374468" cy="165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D1AEFB0-2A25-43B5-AFA4-E4707CC010A0}"/>
              </a:ext>
            </a:extLst>
          </p:cNvPr>
          <p:cNvSpPr/>
          <p:nvPr/>
        </p:nvSpPr>
        <p:spPr>
          <a:xfrm>
            <a:off x="1262743" y="2901396"/>
            <a:ext cx="374468" cy="165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433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3C745C5-53F3-4794-8FB2-871978E32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45" y="1836275"/>
            <a:ext cx="8601102" cy="4524595"/>
          </a:xfrm>
          <a:prstGeom prst="rect">
            <a:avLst/>
          </a:prstGeom>
        </p:spPr>
      </p:pic>
      <p:sp>
        <p:nvSpPr>
          <p:cNvPr id="2" name="Title 1">
            <a:extLst>
              <a:ext uri="{FF2B5EF4-FFF2-40B4-BE49-F238E27FC236}">
                <a16:creationId xmlns:a16="http://schemas.microsoft.com/office/drawing/2014/main" id="{C894B391-063B-45EA-9483-BFA9253BA364}"/>
              </a:ext>
            </a:extLst>
          </p:cNvPr>
          <p:cNvSpPr>
            <a:spLocks noGrp="1"/>
          </p:cNvSpPr>
          <p:nvPr>
            <p:ph type="title"/>
          </p:nvPr>
        </p:nvSpPr>
        <p:spPr/>
        <p:txBody>
          <a:bodyPr/>
          <a:lstStyle/>
          <a:p>
            <a:r>
              <a:rPr lang="en-US" dirty="0"/>
              <a:t>Human robot teaching interaction</a:t>
            </a:r>
          </a:p>
        </p:txBody>
      </p:sp>
      <p:sp>
        <p:nvSpPr>
          <p:cNvPr id="12" name="Rectangle 11">
            <a:extLst>
              <a:ext uri="{FF2B5EF4-FFF2-40B4-BE49-F238E27FC236}">
                <a16:creationId xmlns:a16="http://schemas.microsoft.com/office/drawing/2014/main" id="{EA5B1B4C-8E82-40DA-A837-3A09F71EA7B0}"/>
              </a:ext>
            </a:extLst>
          </p:cNvPr>
          <p:cNvSpPr/>
          <p:nvPr/>
        </p:nvSpPr>
        <p:spPr>
          <a:xfrm>
            <a:off x="3820665" y="2245381"/>
            <a:ext cx="1294260" cy="212659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noFill/>
            </a:endParaRPr>
          </a:p>
        </p:txBody>
      </p:sp>
      <p:sp>
        <p:nvSpPr>
          <p:cNvPr id="3" name="Slide Number Placeholder 2">
            <a:extLst>
              <a:ext uri="{FF2B5EF4-FFF2-40B4-BE49-F238E27FC236}">
                <a16:creationId xmlns:a16="http://schemas.microsoft.com/office/drawing/2014/main" id="{DD4CC2A1-C600-48DB-9687-72C2A84DAF1D}"/>
              </a:ext>
            </a:extLst>
          </p:cNvPr>
          <p:cNvSpPr>
            <a:spLocks noGrp="1"/>
          </p:cNvSpPr>
          <p:nvPr>
            <p:ph type="sldNum" sz="quarter" idx="12"/>
          </p:nvPr>
        </p:nvSpPr>
        <p:spPr/>
        <p:txBody>
          <a:bodyPr/>
          <a:lstStyle/>
          <a:p>
            <a:fld id="{6113E31D-E2AB-40D1-8B51-AFA5AFEF393A}" type="slidenum">
              <a:rPr lang="en-US" smtClean="0"/>
              <a:t>4</a:t>
            </a:fld>
            <a:endParaRPr lang="en-US" dirty="0"/>
          </a:p>
        </p:txBody>
      </p:sp>
      <p:sp>
        <p:nvSpPr>
          <p:cNvPr id="6" name="Rectangle 5">
            <a:extLst>
              <a:ext uri="{FF2B5EF4-FFF2-40B4-BE49-F238E27FC236}">
                <a16:creationId xmlns:a16="http://schemas.microsoft.com/office/drawing/2014/main" id="{6F71D80D-27E1-4CFB-84FD-BD2DF8395189}"/>
              </a:ext>
            </a:extLst>
          </p:cNvPr>
          <p:cNvSpPr/>
          <p:nvPr/>
        </p:nvSpPr>
        <p:spPr>
          <a:xfrm>
            <a:off x="3753052" y="2185479"/>
            <a:ext cx="1459027" cy="2283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208B53-07F9-4FB0-8C93-F2F26377EA82}"/>
              </a:ext>
            </a:extLst>
          </p:cNvPr>
          <p:cNvSpPr/>
          <p:nvPr/>
        </p:nvSpPr>
        <p:spPr>
          <a:xfrm>
            <a:off x="6638856" y="2166516"/>
            <a:ext cx="1238729" cy="193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974557"/>
      </p:ext>
    </p:extLst>
  </p:cSld>
  <p:clrMapOvr>
    <a:masterClrMapping/>
  </p:clrMapOvr>
  <mc:AlternateContent xmlns:mc="http://schemas.openxmlformats.org/markup-compatibility/2006" xmlns:p14="http://schemas.microsoft.com/office/powerpoint/2010/main">
    <mc:Choice Requires="p14">
      <p:transition p14:dur="0" advTm="11689"/>
    </mc:Choice>
    <mc:Fallback xmlns="">
      <p:transition advTm="116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task learning robot - Rosie</a:t>
            </a:r>
          </a:p>
        </p:txBody>
      </p:sp>
      <p:sp>
        <p:nvSpPr>
          <p:cNvPr id="3" name="Content Placeholder 2"/>
          <p:cNvSpPr>
            <a:spLocks noGrp="1"/>
          </p:cNvSpPr>
          <p:nvPr>
            <p:ph idx="1"/>
          </p:nvPr>
        </p:nvSpPr>
        <p:spPr>
          <a:xfrm>
            <a:off x="1097280" y="1892202"/>
            <a:ext cx="10552855" cy="4610198"/>
          </a:xfrm>
        </p:spPr>
        <p:txBody>
          <a:bodyPr/>
          <a:lstStyle/>
          <a:p>
            <a:pPr>
              <a:buFont typeface="Arial" panose="020B0604020202020204" pitchFamily="34" charset="0"/>
              <a:buChar char="•"/>
            </a:pPr>
            <a:r>
              <a:rPr lang="en-US" sz="2600" dirty="0"/>
              <a:t> Interactive Task Learning (ITL) agent built on Soar</a:t>
            </a:r>
          </a:p>
          <a:p>
            <a:pPr>
              <a:buFont typeface="Arial" panose="020B0604020202020204" pitchFamily="34" charset="0"/>
              <a:buChar char="•"/>
            </a:pPr>
            <a:r>
              <a:rPr lang="en-US" sz="2600" dirty="0"/>
              <a:t> Learns 60+ games and puzzles, and mobile delivery and navigation tasks</a:t>
            </a:r>
          </a:p>
          <a:p>
            <a:pPr lvl="1">
              <a:buFont typeface="Arial" panose="020B0604020202020204" pitchFamily="34" charset="0"/>
              <a:buChar char="•"/>
            </a:pPr>
            <a:endParaRPr lang="en-US" sz="2400" dirty="0"/>
          </a:p>
          <a:p>
            <a:pPr lvl="1">
              <a:buFont typeface="Arial" panose="020B0604020202020204" pitchFamily="34" charset="0"/>
              <a:buChar char="•"/>
            </a:pPr>
            <a:endParaRPr lang="en-US" dirty="0"/>
          </a:p>
        </p:txBody>
      </p:sp>
      <p:pic>
        <p:nvPicPr>
          <p:cNvPr id="11" name="Picture 4" descr="A desktop computer sitting on top of a desk&#10;&#10;Description generated with high confidence">
            <a:extLst>
              <a:ext uri="{FF2B5EF4-FFF2-40B4-BE49-F238E27FC236}">
                <a16:creationId xmlns:a16="http://schemas.microsoft.com/office/drawing/2014/main" id="{DD68D20D-AC93-43E2-A00F-BE7BF4B04C78}"/>
              </a:ext>
            </a:extLst>
          </p:cNvPr>
          <p:cNvPicPr>
            <a:picLocks noChangeAspect="1"/>
          </p:cNvPicPr>
          <p:nvPr/>
        </p:nvPicPr>
        <p:blipFill>
          <a:blip r:embed="rId3"/>
          <a:stretch>
            <a:fillRect/>
          </a:stretch>
        </p:blipFill>
        <p:spPr>
          <a:xfrm>
            <a:off x="3781365" y="4016431"/>
            <a:ext cx="2836152" cy="1491108"/>
          </a:xfrm>
          <a:prstGeom prst="rect">
            <a:avLst/>
          </a:prstGeom>
        </p:spPr>
      </p:pic>
      <p:pic>
        <p:nvPicPr>
          <p:cNvPr id="12" name="Picture 2" descr="C:\Users\laird\Downloads\IMG_0696.JPG">
            <a:extLst>
              <a:ext uri="{FF2B5EF4-FFF2-40B4-BE49-F238E27FC236}">
                <a16:creationId xmlns:a16="http://schemas.microsoft.com/office/drawing/2014/main" id="{7C227A1D-FBEC-491C-9196-3CC27477E80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425384" y="4016263"/>
            <a:ext cx="2182750" cy="14966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irtual-machines\shared\images\mobile_robot.png">
            <a:extLst>
              <a:ext uri="{FF2B5EF4-FFF2-40B4-BE49-F238E27FC236}">
                <a16:creationId xmlns:a16="http://schemas.microsoft.com/office/drawing/2014/main" id="{4075D28C-37F3-4A7A-B575-09955E87C0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790748" y="4019037"/>
            <a:ext cx="1514387" cy="14911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BE08332-0F51-451E-8620-F344CCE54A24}"/>
              </a:ext>
            </a:extLst>
          </p:cNvPr>
          <p:cNvPicPr>
            <a:picLocks noChangeAspect="1"/>
          </p:cNvPicPr>
          <p:nvPr/>
        </p:nvPicPr>
        <p:blipFill rotWithShape="1">
          <a:blip r:embed="rId6"/>
          <a:srcRect r="8351" b="24459"/>
          <a:stretch/>
        </p:blipFill>
        <p:spPr>
          <a:xfrm>
            <a:off x="8478366" y="4025285"/>
            <a:ext cx="2031717" cy="1487635"/>
          </a:xfrm>
          <a:prstGeom prst="rect">
            <a:avLst/>
          </a:prstGeom>
        </p:spPr>
      </p:pic>
      <p:sp>
        <p:nvSpPr>
          <p:cNvPr id="16" name="TextBox 15">
            <a:extLst>
              <a:ext uri="{FF2B5EF4-FFF2-40B4-BE49-F238E27FC236}">
                <a16:creationId xmlns:a16="http://schemas.microsoft.com/office/drawing/2014/main" id="{21FF9026-4447-4A00-8B88-2FA2BC299066}"/>
              </a:ext>
            </a:extLst>
          </p:cNvPr>
          <p:cNvSpPr txBox="1"/>
          <p:nvPr/>
        </p:nvSpPr>
        <p:spPr>
          <a:xfrm>
            <a:off x="1888913" y="3029557"/>
            <a:ext cx="8475133" cy="523220"/>
          </a:xfrm>
          <a:prstGeom prst="rect">
            <a:avLst/>
          </a:prstGeom>
          <a:noFill/>
        </p:spPr>
        <p:txBody>
          <a:bodyPr wrap="square">
            <a:spAutoFit/>
          </a:bodyPr>
          <a:lstStyle/>
          <a:p>
            <a:pPr marL="0" indent="0" algn="ctr">
              <a:buNone/>
            </a:pPr>
            <a:r>
              <a:rPr lang="en-US" sz="2800" b="1" dirty="0">
                <a:solidFill>
                  <a:srgbClr val="0070C0"/>
                </a:solidFill>
              </a:rPr>
              <a:t>The teachers also happen to be the robot developers</a:t>
            </a:r>
          </a:p>
        </p:txBody>
      </p:sp>
    </p:spTree>
    <p:extLst>
      <p:ext uri="{BB962C8B-B14F-4D97-AF65-F5344CB8AC3E}">
        <p14:creationId xmlns:p14="http://schemas.microsoft.com/office/powerpoint/2010/main" val="1272794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ctor: Curved 10">
            <a:extLst>
              <a:ext uri="{FF2B5EF4-FFF2-40B4-BE49-F238E27FC236}">
                <a16:creationId xmlns:a16="http://schemas.microsoft.com/office/drawing/2014/main" id="{D1D606C4-EFB1-429C-9550-183ED34126F5}"/>
              </a:ext>
            </a:extLst>
          </p:cNvPr>
          <p:cNvCxnSpPr>
            <a:stCxn id="18" idx="0"/>
            <a:endCxn id="29" idx="0"/>
          </p:cNvCxnSpPr>
          <p:nvPr/>
        </p:nvCxnSpPr>
        <p:spPr>
          <a:xfrm rot="5400000" flipH="1" flipV="1">
            <a:off x="6505480" y="585180"/>
            <a:ext cx="42769" cy="6739497"/>
          </a:xfrm>
          <a:prstGeom prst="curvedConnector3">
            <a:avLst>
              <a:gd name="adj1" fmla="val 1776385"/>
            </a:avLst>
          </a:prstGeom>
          <a:ln w="571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5DF433B-A922-4F4C-8079-DF3CABFB47F3}"/>
              </a:ext>
            </a:extLst>
          </p:cNvPr>
          <p:cNvSpPr txBox="1"/>
          <p:nvPr/>
        </p:nvSpPr>
        <p:spPr>
          <a:xfrm>
            <a:off x="642256" y="642257"/>
            <a:ext cx="11125674" cy="5226837"/>
          </a:xfrm>
          <a:prstGeom prst="rect">
            <a:avLst/>
          </a:prstGeom>
        </p:spPr>
        <p:txBody>
          <a:bodyPr vert="horz" lIns="91440" tIns="45720" rIns="91440" bIns="45720" rtlCol="0" anchor="t">
            <a:normAutofit/>
          </a:bodyPr>
          <a:lstStyle/>
          <a:p>
            <a:pPr algn="ctr">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Non-expert instructor has an incomplete mental model of the robot</a:t>
            </a:r>
          </a:p>
        </p:txBody>
      </p:sp>
      <p:sp>
        <p:nvSpPr>
          <p:cNvPr id="25" name="Cloud Callout 24"/>
          <p:cNvSpPr/>
          <p:nvPr/>
        </p:nvSpPr>
        <p:spPr bwMode="auto">
          <a:xfrm>
            <a:off x="561109" y="2467668"/>
            <a:ext cx="1873578" cy="1962046"/>
          </a:xfrm>
          <a:prstGeom prst="cloudCallout">
            <a:avLst>
              <a:gd name="adj1" fmla="val 31670"/>
              <a:gd name="adj2" fmla="val 509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Tx/>
              <a:buNone/>
              <a:tabLst/>
              <a:defRPr/>
            </a:pPr>
            <a:r>
              <a:rPr kumimoji="0" lang="en-US" sz="44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rPr>
              <a:t>?</a:t>
            </a:r>
          </a:p>
        </p:txBody>
      </p:sp>
      <p:pic>
        <p:nvPicPr>
          <p:cNvPr id="2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3" y="2679828"/>
            <a:ext cx="1083354" cy="1277491"/>
          </a:xfrm>
          <a:prstGeom prst="rect">
            <a:avLst/>
          </a:prstGeom>
        </p:spPr>
      </p:pic>
      <p:pic>
        <p:nvPicPr>
          <p:cNvPr id="18" name="Picture 17">
            <a:extLst>
              <a:ext uri="{FF2B5EF4-FFF2-40B4-BE49-F238E27FC236}">
                <a16:creationId xmlns:a16="http://schemas.microsoft.com/office/drawing/2014/main" id="{8D973A05-1E32-44A2-A61D-5C5EBD8F92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3388"/>
          <a:stretch/>
        </p:blipFill>
        <p:spPr>
          <a:xfrm>
            <a:off x="2083331" y="3976312"/>
            <a:ext cx="2147570" cy="2087738"/>
          </a:xfrm>
          <a:prstGeom prst="rect">
            <a:avLst/>
          </a:prstGeom>
        </p:spPr>
      </p:pic>
      <p:pic>
        <p:nvPicPr>
          <p:cNvPr id="19" name="Picture 18" descr="A picture containing text, sign&#10;&#10;Description automatically generated">
            <a:extLst>
              <a:ext uri="{FF2B5EF4-FFF2-40B4-BE49-F238E27FC236}">
                <a16:creationId xmlns:a16="http://schemas.microsoft.com/office/drawing/2014/main" id="{1BCB1CD9-A17F-4C50-AA29-968A74E1B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0680" y="2467668"/>
            <a:ext cx="721824" cy="720705"/>
          </a:xfrm>
          <a:prstGeom prst="rect">
            <a:avLst/>
          </a:prstGeom>
        </p:spPr>
      </p:pic>
      <p:sp>
        <p:nvSpPr>
          <p:cNvPr id="22" name="Rectangular Callout 20">
            <a:extLst>
              <a:ext uri="{FF2B5EF4-FFF2-40B4-BE49-F238E27FC236}">
                <a16:creationId xmlns:a16="http://schemas.microsoft.com/office/drawing/2014/main" id="{757A4FCE-A6F4-4D90-9088-2A7A84737635}"/>
              </a:ext>
            </a:extLst>
          </p:cNvPr>
          <p:cNvSpPr/>
          <p:nvPr/>
        </p:nvSpPr>
        <p:spPr bwMode="auto">
          <a:xfrm>
            <a:off x="2865051" y="2946062"/>
            <a:ext cx="1555629" cy="750923"/>
          </a:xfrm>
          <a:prstGeom prst="wedgeRectCallout">
            <a:avLst>
              <a:gd name="adj1" fmla="val -28822"/>
              <a:gd name="adj2" fmla="val 11133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rgbClr val="000000"/>
              </a:buClr>
              <a:buSzPct val="75000"/>
              <a:buFont typeface="Wingdings" pitchFamily="-110" charset="2"/>
              <a:buNone/>
              <a:tabLst/>
              <a:defRPr/>
            </a:pPr>
            <a:r>
              <a:rPr kumimoji="0" lang="en-US" sz="2800" b="0" i="0" u="none" strike="noStrike" kern="1200" cap="none" spc="0" normalizeH="0" baseline="0" noProof="0" dirty="0">
                <a:ln>
                  <a:noFill/>
                </a:ln>
                <a:solidFill>
                  <a:srgbClr val="000000"/>
                </a:solidFill>
                <a:effectLst/>
                <a:uLnTx/>
                <a:uFillTx/>
                <a:latin typeface="Arial" pitchFamily="-110" charset="0"/>
                <a:ea typeface="Arial" pitchFamily="-110" charset="0"/>
                <a:cs typeface="Arial" pitchFamily="-110" charset="0"/>
              </a:rPr>
              <a:t>…….</a:t>
            </a:r>
          </a:p>
        </p:txBody>
      </p:sp>
      <p:sp>
        <p:nvSpPr>
          <p:cNvPr id="2" name="Slide Number Placeholder 1">
            <a:extLst>
              <a:ext uri="{FF2B5EF4-FFF2-40B4-BE49-F238E27FC236}">
                <a16:creationId xmlns:a16="http://schemas.microsoft.com/office/drawing/2014/main" id="{D3A2B5D5-EFC8-4FE2-88CD-CD79CA383037}"/>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29" name="Content Placeholder 3">
            <a:extLst>
              <a:ext uri="{FF2B5EF4-FFF2-40B4-BE49-F238E27FC236}">
                <a16:creationId xmlns:a16="http://schemas.microsoft.com/office/drawing/2014/main" id="{047A15EA-4B64-4796-BEAE-3FC7A7FFE4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30" name="TextBox 29">
            <a:extLst>
              <a:ext uri="{FF2B5EF4-FFF2-40B4-BE49-F238E27FC236}">
                <a16:creationId xmlns:a16="http://schemas.microsoft.com/office/drawing/2014/main" id="{C85F77EB-252E-47F1-8A0A-3795F04BCF3A}"/>
              </a:ext>
            </a:extLst>
          </p:cNvPr>
          <p:cNvSpPr txBox="1"/>
          <p:nvPr/>
        </p:nvSpPr>
        <p:spPr>
          <a:xfrm>
            <a:off x="9194434" y="5955850"/>
            <a:ext cx="14043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ITL robot</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D7B053E8-1A37-40E4-A377-939B67DE5616}"/>
              </a:ext>
            </a:extLst>
          </p:cNvPr>
          <p:cNvSpPr txBox="1"/>
          <p:nvPr/>
        </p:nvSpPr>
        <p:spPr>
          <a:xfrm>
            <a:off x="2185670" y="5947443"/>
            <a:ext cx="14670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Instructor</a:t>
            </a:r>
          </a:p>
        </p:txBody>
      </p:sp>
    </p:spTree>
    <p:custDataLst>
      <p:tags r:id="rId1"/>
    </p:custDataLst>
    <p:extLst>
      <p:ext uri="{BB962C8B-B14F-4D97-AF65-F5344CB8AC3E}">
        <p14:creationId xmlns:p14="http://schemas.microsoft.com/office/powerpoint/2010/main" val="853238055"/>
      </p:ext>
    </p:extLst>
  </p:cSld>
  <p:clrMapOvr>
    <a:masterClrMapping/>
  </p:clrMapOvr>
  <mc:AlternateContent xmlns:mc="http://schemas.openxmlformats.org/markup-compatibility/2006" xmlns:p14="http://schemas.microsoft.com/office/powerpoint/2010/main">
    <mc:Choice Requires="p14">
      <p:transition p14:dur="0" advTm="12238"/>
    </mc:Choice>
    <mc:Fallback xmlns="">
      <p:transition advTm="122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440756D-C3C8-45B0-95BE-D81830F5D692}"/>
              </a:ext>
            </a:extLst>
          </p:cNvPr>
          <p:cNvSpPr txBox="1"/>
          <p:nvPr/>
        </p:nvSpPr>
        <p:spPr>
          <a:xfrm>
            <a:off x="1077383" y="2505438"/>
            <a:ext cx="1003723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accent2">
                    <a:lumMod val="75000"/>
                  </a:schemeClr>
                </a:solidFill>
                <a:effectLst/>
                <a:uLnTx/>
                <a:uFillTx/>
                <a:ea typeface="ＭＳ Ｐゴシック" pitchFamily="-110" charset="-128"/>
                <a:cs typeface="Arial" panose="020B0604020202020204" pitchFamily="34" charset="0"/>
              </a:rPr>
              <a:t>How can the robot help the instructor build a better mental model of itself?</a:t>
            </a:r>
          </a:p>
        </p:txBody>
      </p:sp>
      <p:sp>
        <p:nvSpPr>
          <p:cNvPr id="3" name="Slide Number Placeholder 2">
            <a:extLst>
              <a:ext uri="{FF2B5EF4-FFF2-40B4-BE49-F238E27FC236}">
                <a16:creationId xmlns:a16="http://schemas.microsoft.com/office/drawing/2014/main" id="{65174071-FF02-4E85-9434-58851B0ADE19}"/>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656860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2FD73-BD3B-4586-9C05-202EBBE7CA2E}"/>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7D73E931-88BD-4AB9-87EA-EB2CE6E82A12}"/>
              </a:ext>
            </a:extLst>
          </p:cNvPr>
          <p:cNvSpPr>
            <a:spLocks noGrp="1"/>
          </p:cNvSpPr>
          <p:nvPr>
            <p:ph idx="1"/>
          </p:nvPr>
        </p:nvSpPr>
        <p:spPr/>
        <p:txBody>
          <a:bodyPr>
            <a:normAutofit/>
          </a:bodyPr>
          <a:lstStyle/>
          <a:p>
            <a:pPr>
              <a:buFont typeface="Wingdings" panose="05000000000000000000" pitchFamily="2" charset="2"/>
              <a:buChar char="Ø"/>
            </a:pPr>
            <a:r>
              <a:rPr lang="en-US" sz="2800" dirty="0"/>
              <a:t> Working Example</a:t>
            </a:r>
          </a:p>
          <a:p>
            <a:pPr>
              <a:buFont typeface="Wingdings" panose="05000000000000000000" pitchFamily="2" charset="2"/>
              <a:buChar char="Ø"/>
            </a:pPr>
            <a:r>
              <a:rPr lang="en-US" sz="2800" dirty="0"/>
              <a:t> What should the instructor know?</a:t>
            </a:r>
          </a:p>
          <a:p>
            <a:pPr>
              <a:buFont typeface="Wingdings" panose="05000000000000000000" pitchFamily="2" charset="2"/>
              <a:buChar char="Ø"/>
            </a:pPr>
            <a:r>
              <a:rPr lang="en-US" sz="2800" dirty="0"/>
              <a:t> When and how do you update the instructor’s mental model?</a:t>
            </a:r>
          </a:p>
          <a:p>
            <a:pPr>
              <a:buFont typeface="Wingdings" panose="05000000000000000000" pitchFamily="2" charset="2"/>
              <a:buChar char="Ø"/>
            </a:pPr>
            <a:r>
              <a:rPr lang="en-US" sz="2800" dirty="0"/>
              <a:t> Robot’s mental model of the instructor</a:t>
            </a:r>
          </a:p>
          <a:p>
            <a:pPr>
              <a:buFont typeface="Wingdings" panose="05000000000000000000" pitchFamily="2" charset="2"/>
              <a:buChar char="Ø"/>
            </a:pPr>
            <a:r>
              <a:rPr lang="en-US" sz="2800" dirty="0"/>
              <a:t> Proposed implementation</a:t>
            </a:r>
          </a:p>
        </p:txBody>
      </p:sp>
      <p:sp>
        <p:nvSpPr>
          <p:cNvPr id="2" name="Slide Number Placeholder 1">
            <a:extLst>
              <a:ext uri="{FF2B5EF4-FFF2-40B4-BE49-F238E27FC236}">
                <a16:creationId xmlns:a16="http://schemas.microsoft.com/office/drawing/2014/main" id="{42AA403D-4289-42DB-9FE5-4159CCD32B29}"/>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21698422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839C-6D52-4B6C-8C19-F52A4B2AA1A5}"/>
              </a:ext>
            </a:extLst>
          </p:cNvPr>
          <p:cNvSpPr>
            <a:spLocks noGrp="1"/>
          </p:cNvSpPr>
          <p:nvPr>
            <p:ph type="title"/>
          </p:nvPr>
        </p:nvSpPr>
        <p:spPr/>
        <p:txBody>
          <a:bodyPr/>
          <a:lstStyle/>
          <a:p>
            <a:r>
              <a:rPr lang="en-US" dirty="0"/>
              <a:t>Working Example</a:t>
            </a:r>
          </a:p>
        </p:txBody>
      </p:sp>
      <p:sp>
        <p:nvSpPr>
          <p:cNvPr id="3" name="Content Placeholder 2">
            <a:extLst>
              <a:ext uri="{FF2B5EF4-FFF2-40B4-BE49-F238E27FC236}">
                <a16:creationId xmlns:a16="http://schemas.microsoft.com/office/drawing/2014/main" id="{622D3006-0024-4611-88F0-02837B25F737}"/>
              </a:ext>
            </a:extLst>
          </p:cNvPr>
          <p:cNvSpPr>
            <a:spLocks noGrp="1"/>
          </p:cNvSpPr>
          <p:nvPr>
            <p:ph idx="1"/>
          </p:nvPr>
        </p:nvSpPr>
        <p:spPr/>
        <p:txBody>
          <a:bodyPr>
            <a:normAutofit/>
          </a:bodyPr>
          <a:lstStyle/>
          <a:p>
            <a:r>
              <a:rPr lang="en-US" sz="2400" dirty="0"/>
              <a:t>Mary wants the robot to deliver the mug of </a:t>
            </a:r>
          </a:p>
          <a:p>
            <a:r>
              <a:rPr lang="en-US" sz="2400" dirty="0"/>
              <a:t>coffee to Alice who is in the conference room.</a:t>
            </a:r>
          </a:p>
          <a:p>
            <a:endParaRPr lang="en-US" sz="2400" dirty="0"/>
          </a:p>
          <a:p>
            <a:pPr marL="457200" indent="-457200">
              <a:buFont typeface="+mj-lt"/>
              <a:buAutoNum type="arabicPeriod"/>
            </a:pPr>
            <a:r>
              <a:rPr lang="en-US" sz="2400" dirty="0"/>
              <a:t>Look for the mug</a:t>
            </a:r>
          </a:p>
          <a:p>
            <a:pPr marL="457200" indent="-457200">
              <a:buFont typeface="+mj-lt"/>
              <a:buAutoNum type="arabicPeriod"/>
            </a:pPr>
            <a:r>
              <a:rPr lang="en-US" sz="2400" dirty="0"/>
              <a:t>Pick up the mug</a:t>
            </a:r>
          </a:p>
          <a:p>
            <a:pPr marL="457200" indent="-457200">
              <a:buFont typeface="+mj-lt"/>
              <a:buAutoNum type="arabicPeriod"/>
            </a:pPr>
            <a:r>
              <a:rPr lang="en-US" sz="2400" dirty="0"/>
              <a:t>Open the door to leave the pantry</a:t>
            </a:r>
          </a:p>
          <a:p>
            <a:pPr marL="457200" indent="-457200">
              <a:buFont typeface="+mj-lt"/>
              <a:buAutoNum type="arabicPeriod"/>
            </a:pPr>
            <a:r>
              <a:rPr lang="en-US" sz="2400" dirty="0"/>
              <a:t>Go to the conference room…</a:t>
            </a:r>
          </a:p>
          <a:p>
            <a:pPr marL="457200" indent="-457200">
              <a:buFont typeface="+mj-lt"/>
              <a:buAutoNum type="arabicPeriod"/>
            </a:pPr>
            <a:r>
              <a:rPr lang="en-US" sz="2400" dirty="0"/>
              <a:t>…….</a:t>
            </a:r>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7E5B9D5F-B994-464B-A52A-12F85562AED3}"/>
              </a:ext>
            </a:extLst>
          </p:cNvPr>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2050" name="Picture 2">
            <a:extLst>
              <a:ext uri="{FF2B5EF4-FFF2-40B4-BE49-F238E27FC236}">
                <a16:creationId xmlns:a16="http://schemas.microsoft.com/office/drawing/2014/main" id="{84B6A453-1C2D-4C5B-9C5E-9527FE940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730" y="1828287"/>
            <a:ext cx="4879658" cy="44972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0CE46F7F-1C9D-439D-9962-5D76037E1BFE}"/>
              </a:ext>
            </a:extLst>
          </p:cNvPr>
          <p:cNvSpPr/>
          <p:nvPr/>
        </p:nvSpPr>
        <p:spPr>
          <a:xfrm>
            <a:off x="7264400" y="50630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24A50B0-B434-4C72-8836-FA01A32269D8}"/>
              </a:ext>
            </a:extLst>
          </p:cNvPr>
          <p:cNvSpPr/>
          <p:nvPr/>
        </p:nvSpPr>
        <p:spPr>
          <a:xfrm>
            <a:off x="7416800" y="2260600"/>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48B4B5-FBFB-4900-81DB-81D35C7E1D60}"/>
              </a:ext>
            </a:extLst>
          </p:cNvPr>
          <p:cNvSpPr/>
          <p:nvPr/>
        </p:nvSpPr>
        <p:spPr>
          <a:xfrm>
            <a:off x="7944221" y="4910667"/>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47DA6E8-45D3-440A-97DC-FC9E8AB2D7BD}"/>
              </a:ext>
            </a:extLst>
          </p:cNvPr>
          <p:cNvSpPr/>
          <p:nvPr/>
        </p:nvSpPr>
        <p:spPr>
          <a:xfrm>
            <a:off x="7944221" y="4928114"/>
            <a:ext cx="635000" cy="49106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868AB60-FB86-4AF6-8494-B794D5BB8B40}"/>
              </a:ext>
            </a:extLst>
          </p:cNvPr>
          <p:cNvSpPr/>
          <p:nvPr/>
        </p:nvSpPr>
        <p:spPr>
          <a:xfrm>
            <a:off x="8134906" y="5763548"/>
            <a:ext cx="253629" cy="2700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Bent Line 4">
            <a:extLst>
              <a:ext uri="{FF2B5EF4-FFF2-40B4-BE49-F238E27FC236}">
                <a16:creationId xmlns:a16="http://schemas.microsoft.com/office/drawing/2014/main" id="{6815337A-E4AC-427F-AC4E-72500A914E7D}"/>
              </a:ext>
            </a:extLst>
          </p:cNvPr>
          <p:cNvSpPr/>
          <p:nvPr/>
        </p:nvSpPr>
        <p:spPr>
          <a:xfrm>
            <a:off x="8149940" y="1929886"/>
            <a:ext cx="634423" cy="301019"/>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Alice</a:t>
            </a:r>
          </a:p>
        </p:txBody>
      </p:sp>
      <p:sp>
        <p:nvSpPr>
          <p:cNvPr id="12" name="Callout: Bent Line 11">
            <a:extLst>
              <a:ext uri="{FF2B5EF4-FFF2-40B4-BE49-F238E27FC236}">
                <a16:creationId xmlns:a16="http://schemas.microsoft.com/office/drawing/2014/main" id="{F238B748-7A4C-4418-91C4-1DF2EF018BE6}"/>
              </a:ext>
            </a:extLst>
          </p:cNvPr>
          <p:cNvSpPr/>
          <p:nvPr/>
        </p:nvSpPr>
        <p:spPr>
          <a:xfrm>
            <a:off x="6472125" y="5063067"/>
            <a:ext cx="707238" cy="245533"/>
          </a:xfrm>
          <a:prstGeom prst="borderCallout2">
            <a:avLst>
              <a:gd name="adj1" fmla="val 97010"/>
              <a:gd name="adj2" fmla="val 39230"/>
              <a:gd name="adj3" fmla="val 130852"/>
              <a:gd name="adj4" fmla="val 118816"/>
              <a:gd name="adj5" fmla="val 133651"/>
              <a:gd name="adj6" fmla="val 113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Mary</a:t>
            </a:r>
          </a:p>
        </p:txBody>
      </p:sp>
      <p:sp>
        <p:nvSpPr>
          <p:cNvPr id="14" name="Callout: Bent Line 13">
            <a:extLst>
              <a:ext uri="{FF2B5EF4-FFF2-40B4-BE49-F238E27FC236}">
                <a16:creationId xmlns:a16="http://schemas.microsoft.com/office/drawing/2014/main" id="{494A00B4-5833-4E5D-8170-B69F35EAA0D6}"/>
              </a:ext>
            </a:extLst>
          </p:cNvPr>
          <p:cNvSpPr/>
          <p:nvPr/>
        </p:nvSpPr>
        <p:spPr>
          <a:xfrm>
            <a:off x="8852084" y="5567911"/>
            <a:ext cx="707238" cy="245533"/>
          </a:xfrm>
          <a:prstGeom prst="borderCallout2">
            <a:avLst>
              <a:gd name="adj1" fmla="val 41148"/>
              <a:gd name="adj2" fmla="val -4729"/>
              <a:gd name="adj3" fmla="val 22852"/>
              <a:gd name="adj4" fmla="val -19526"/>
              <a:gd name="adj5" fmla="val -60005"/>
              <a:gd name="adj6" fmla="val -806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Rosie</a:t>
            </a:r>
          </a:p>
        </p:txBody>
      </p:sp>
      <p:sp>
        <p:nvSpPr>
          <p:cNvPr id="16" name="Callout: Bent Line 15">
            <a:extLst>
              <a:ext uri="{FF2B5EF4-FFF2-40B4-BE49-F238E27FC236}">
                <a16:creationId xmlns:a16="http://schemas.microsoft.com/office/drawing/2014/main" id="{B65A5107-D992-4DC1-9297-98B7C7FBADA1}"/>
              </a:ext>
            </a:extLst>
          </p:cNvPr>
          <p:cNvSpPr/>
          <p:nvPr/>
        </p:nvSpPr>
        <p:spPr>
          <a:xfrm>
            <a:off x="6557162" y="5851790"/>
            <a:ext cx="707238" cy="245533"/>
          </a:xfrm>
          <a:prstGeom prst="borderCallout2">
            <a:avLst>
              <a:gd name="adj1" fmla="val 63493"/>
              <a:gd name="adj2" fmla="val 102583"/>
              <a:gd name="adj3" fmla="val 74990"/>
              <a:gd name="adj4" fmla="val 104594"/>
              <a:gd name="adj5" fmla="val 51719"/>
              <a:gd name="adj6" fmla="val 22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Mug</a:t>
            </a:r>
          </a:p>
        </p:txBody>
      </p:sp>
    </p:spTree>
    <p:extLst>
      <p:ext uri="{BB962C8B-B14F-4D97-AF65-F5344CB8AC3E}">
        <p14:creationId xmlns:p14="http://schemas.microsoft.com/office/powerpoint/2010/main" val="288425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ags/tag2.xml><?xml version="1.0" encoding="utf-8"?>
<p:tagLst xmlns:a="http://schemas.openxmlformats.org/drawingml/2006/main" xmlns:r="http://schemas.openxmlformats.org/officeDocument/2006/relationships" xmlns:p="http://schemas.openxmlformats.org/presentationml/2006/main">
  <p:tag name="TIMING" val="|1.5|2.5"/>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4515</TotalTime>
  <Words>3193</Words>
  <Application>Microsoft Office PowerPoint</Application>
  <PresentationFormat>Widescreen</PresentationFormat>
  <Paragraphs>365</Paragraphs>
  <Slides>24</Slides>
  <Notes>21</Notes>
  <HiddenSlides>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4" baseType="lpstr">
      <vt:lpstr>Arial</vt:lpstr>
      <vt:lpstr>Calibri</vt:lpstr>
      <vt:lpstr>Calibri Light</vt:lpstr>
      <vt:lpstr>NewsGoth BT</vt:lpstr>
      <vt:lpstr>NimbusRomNo9L-Regu</vt:lpstr>
      <vt:lpstr>Times</vt:lpstr>
      <vt:lpstr>Wingdings</vt:lpstr>
      <vt:lpstr>Blank Presentation</vt:lpstr>
      <vt:lpstr>Retrospect</vt:lpstr>
      <vt:lpstr>Microsoft PowerPoint 97-2003 Presentation</vt:lpstr>
      <vt:lpstr>Building robots that help humans build better mental models of robots</vt:lpstr>
      <vt:lpstr>Hopeful future in robotics</vt:lpstr>
      <vt:lpstr>Interactive Task Learning (ITL)</vt:lpstr>
      <vt:lpstr>Human robot teaching interaction</vt:lpstr>
      <vt:lpstr>Interactive task learning robot - Rosie</vt:lpstr>
      <vt:lpstr>PowerPoint Presentation</vt:lpstr>
      <vt:lpstr>PowerPoint Presentation</vt:lpstr>
      <vt:lpstr>Outline</vt:lpstr>
      <vt:lpstr>Working Example</vt:lpstr>
      <vt:lpstr>What should Mary know?</vt:lpstr>
      <vt:lpstr>Ask robot for information</vt:lpstr>
      <vt:lpstr>Implemented transparency mechanisms</vt:lpstr>
      <vt:lpstr>Transparency mechanisms</vt:lpstr>
      <vt:lpstr>Mary’s trial instruction</vt:lpstr>
      <vt:lpstr>Robot’s response to instruction</vt:lpstr>
      <vt:lpstr>How to update instructor’s mental model?</vt:lpstr>
      <vt:lpstr>SharedPlans</vt:lpstr>
      <vt:lpstr>Human teaching is intentional!</vt:lpstr>
      <vt:lpstr>Robot’s mental model of the instructor</vt:lpstr>
      <vt:lpstr>Current interaction model</vt:lpstr>
      <vt:lpstr>Proposed interaction model</vt:lpstr>
      <vt:lpstr>Evaluation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Ramaraj, Preeti</dc:creator>
  <cp:lastModifiedBy>Preeti Ramaraj</cp:lastModifiedBy>
  <cp:revision>173</cp:revision>
  <dcterms:created xsi:type="dcterms:W3CDTF">2020-09-16T00:26:19Z</dcterms:created>
  <dcterms:modified xsi:type="dcterms:W3CDTF">2021-06-15T14:34:17Z</dcterms:modified>
</cp:coreProperties>
</file>